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5"/>
  </p:notesMasterIdLst>
  <p:sldIdLst>
    <p:sldId id="256" r:id="rId2"/>
    <p:sldId id="326" r:id="rId3"/>
    <p:sldId id="327" r:id="rId4"/>
  </p:sldIdLst>
  <p:sldSz cx="12192000" cy="6858000"/>
  <p:notesSz cx="6797675" cy="9926638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D70F766-C72D-AF79-A7CB-08CBA98F4D5C}">
  <a:tblStyle styleId="{BB8EF1BF-47AC-8C29-A38C-FA45DEA9FF4F}" styleName="Style moyen 3 - Accentuation 2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25400">
              <a:solidFill>
                <a:schemeClr val="dk1"/>
              </a:solidFill>
            </a:ln>
          </a:top>
          <a:bottom>
            <a:ln w="25400">
              <a:solidFill>
                <a:schemeClr val="dk1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  <a:fill>
          <a:solidFill>
            <a:schemeClr val="dk1">
              <a:tint val="20000"/>
            </a:schemeClr>
          </a:solidFill>
        </a:fill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Style>
        <a:tcBdr>
          <a:top>
            <a:ln w="50800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D70F766-C72D-AF79-A7CB-08CBA98F4D5C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03"/>
  </p:normalViewPr>
  <p:slideViewPr>
    <p:cSldViewPr>
      <p:cViewPr varScale="1">
        <p:scale>
          <a:sx n="93" d="100"/>
          <a:sy n="93" d="100"/>
        </p:scale>
        <p:origin x="216" y="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31466-5ED8-4CAB-A6EF-206D8C28F476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7EF1BB1E-6092-4ADC-8557-CA4C7A8BAB3D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méthodologique :</a:t>
          </a:r>
        </a:p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prise de notes en TD et/ou CM, sur les vidéos</a:t>
          </a:r>
        </a:p>
      </dgm:t>
    </dgm:pt>
    <dgm:pt modelId="{AFD1A28E-8E57-4CBE-BD41-CCBBFD1E4484}" type="par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245BC9-F684-4583-8648-D3A182B006B4}" type="sib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ADD5A4A-8E9C-45DB-A6F0-9BDD059B9BB0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disciplinaire :</a:t>
          </a:r>
        </a:p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Compréhension des concepts, questions diverses sur les contenus de cours</a:t>
          </a:r>
        </a:p>
      </dgm:t>
    </dgm:pt>
    <dgm:pt modelId="{854AC733-A49E-4993-917E-6C444750B0BF}" type="par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046698-7B3C-46F0-A067-A5DFCC992999}" type="sib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70C165-FB10-4850-A252-221BABFF7400}" type="pres">
      <dgm:prSet presAssocID="{D8A31466-5ED8-4CAB-A6EF-206D8C28F476}" presName="diagram" presStyleCnt="0">
        <dgm:presLayoutVars>
          <dgm:dir/>
          <dgm:resizeHandles val="exact"/>
        </dgm:presLayoutVars>
      </dgm:prSet>
      <dgm:spPr/>
    </dgm:pt>
    <dgm:pt modelId="{B5CCB906-A796-45FF-8336-0F07E7FA6E3A}" type="pres">
      <dgm:prSet presAssocID="{7EF1BB1E-6092-4ADC-8557-CA4C7A8BAB3D}" presName="node" presStyleLbl="node1" presStyleIdx="0" presStyleCnt="2">
        <dgm:presLayoutVars>
          <dgm:bulletEnabled val="1"/>
        </dgm:presLayoutVars>
      </dgm:prSet>
      <dgm:spPr/>
    </dgm:pt>
    <dgm:pt modelId="{17BA8186-51CC-49E6-BD4F-5BC4FB49E57C}" type="pres">
      <dgm:prSet presAssocID="{66245BC9-F684-4583-8648-D3A182B006B4}" presName="sibTrans" presStyleCnt="0"/>
      <dgm:spPr/>
    </dgm:pt>
    <dgm:pt modelId="{2E35B368-4916-40F2-AB5D-CCDCEAA308B3}" type="pres">
      <dgm:prSet presAssocID="{0ADD5A4A-8E9C-45DB-A6F0-9BDD059B9BB0}" presName="node" presStyleLbl="node1" presStyleIdx="1" presStyleCnt="2">
        <dgm:presLayoutVars>
          <dgm:bulletEnabled val="1"/>
        </dgm:presLayoutVars>
      </dgm:prSet>
      <dgm:spPr/>
    </dgm:pt>
  </dgm:ptLst>
  <dgm:cxnLst>
    <dgm:cxn modelId="{C34AE41A-0615-4746-9809-F063EB2441B1}" srcId="{D8A31466-5ED8-4CAB-A6EF-206D8C28F476}" destId="{7EF1BB1E-6092-4ADC-8557-CA4C7A8BAB3D}" srcOrd="0" destOrd="0" parTransId="{AFD1A28E-8E57-4CBE-BD41-CCBBFD1E4484}" sibTransId="{66245BC9-F684-4583-8648-D3A182B006B4}"/>
    <dgm:cxn modelId="{BBDB3456-6AB1-402F-877F-AF796600DA44}" srcId="{D8A31466-5ED8-4CAB-A6EF-206D8C28F476}" destId="{0ADD5A4A-8E9C-45DB-A6F0-9BDD059B9BB0}" srcOrd="1" destOrd="0" parTransId="{854AC733-A49E-4993-917E-6C444750B0BF}" sibTransId="{9F046698-7B3C-46F0-A067-A5DFCC992999}"/>
    <dgm:cxn modelId="{79DC506B-D555-4131-8BD7-27DF0EC350F0}" type="presOf" srcId="{7EF1BB1E-6092-4ADC-8557-CA4C7A8BAB3D}" destId="{B5CCB906-A796-45FF-8336-0F07E7FA6E3A}" srcOrd="0" destOrd="0" presId="urn:microsoft.com/office/officeart/2005/8/layout/default"/>
    <dgm:cxn modelId="{9D1168A4-3DDA-4C81-B97F-490DF4C3FF08}" type="presOf" srcId="{0ADD5A4A-8E9C-45DB-A6F0-9BDD059B9BB0}" destId="{2E35B368-4916-40F2-AB5D-CCDCEAA308B3}" srcOrd="0" destOrd="0" presId="urn:microsoft.com/office/officeart/2005/8/layout/default"/>
    <dgm:cxn modelId="{447C1AF7-DC84-4F43-A9E6-0E43DCCB50E7}" type="presOf" srcId="{D8A31466-5ED8-4CAB-A6EF-206D8C28F476}" destId="{F670C165-FB10-4850-A252-221BABFF7400}" srcOrd="0" destOrd="0" presId="urn:microsoft.com/office/officeart/2005/8/layout/default"/>
    <dgm:cxn modelId="{262C195F-04CF-42B3-A441-BEFD49061F88}" type="presParOf" srcId="{F670C165-FB10-4850-A252-221BABFF7400}" destId="{B5CCB906-A796-45FF-8336-0F07E7FA6E3A}" srcOrd="0" destOrd="0" presId="urn:microsoft.com/office/officeart/2005/8/layout/default"/>
    <dgm:cxn modelId="{8019F6AA-FCE8-44AB-B874-EA3542B3B7DC}" type="presParOf" srcId="{F670C165-FB10-4850-A252-221BABFF7400}" destId="{17BA8186-51CC-49E6-BD4F-5BC4FB49E57C}" srcOrd="1" destOrd="0" presId="urn:microsoft.com/office/officeart/2005/8/layout/default"/>
    <dgm:cxn modelId="{C784BE6F-7B6A-4A7B-BB04-BC2F10EBEA8C}" type="presParOf" srcId="{F670C165-FB10-4850-A252-221BABFF7400}" destId="{2E35B368-4916-40F2-AB5D-CCDCEAA308B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E85E56-3EB9-476D-9C95-611E8B94DCCE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</dgm:pt>
    <dgm:pt modelId="{EC3899F3-0E52-44A9-85D6-A1E30D3B58EF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Dans toutes les matières scientifiques (socio, </a:t>
          </a:r>
          <a:r>
            <a:rPr lang="fr-FR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hist</a:t>
          </a:r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psycho, </a:t>
          </a:r>
          <a:r>
            <a:rPr lang="fr-FR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anat</a:t>
          </a:r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fr-FR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bioméca</a:t>
          </a:r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neuro, &amp; physio)</a:t>
          </a:r>
        </a:p>
      </dgm:t>
    </dgm:pt>
    <dgm:pt modelId="{A42575D8-62F7-4361-AF43-EE354A2818BA}" type="parTrans" cxnId="{CC2EF8C7-4E45-4A6B-8E67-4CF99955ADA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FCE504D-A99C-47BB-AFC1-2745D95E3002}" type="sibTrans" cxnId="{CC2EF8C7-4E45-4A6B-8E67-4CF99955ADAF}">
      <dgm:prSet/>
      <dgm:spPr>
        <a:solidFill>
          <a:srgbClr val="E95F30"/>
        </a:solidFill>
        <a:ln>
          <a:solidFill>
            <a:srgbClr val="E95F30"/>
          </a:solidFill>
        </a:ln>
      </dgm:spPr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78337B-86F7-4E15-A060-0CBF59F1FBF5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Environ 1 séance de soutien / science toutes les 2 semaines</a:t>
          </a:r>
        </a:p>
      </dgm:t>
    </dgm:pt>
    <dgm:pt modelId="{8EB33E93-167F-4D37-A18A-33FC6AC9FB26}" type="parTrans" cxnId="{8D060C05-FACE-47F3-AC92-F36C0C90DD0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F5D810-1A89-4E9F-8422-44690ACAF7D6}" type="sibTrans" cxnId="{8D060C05-FACE-47F3-AC92-F36C0C90DD0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DD6C526-686A-4ADC-9E75-2F6934AF794A}" type="pres">
      <dgm:prSet presAssocID="{87E85E56-3EB9-476D-9C95-611E8B94DCCE}" presName="Name0" presStyleCnt="0">
        <dgm:presLayoutVars>
          <dgm:dir/>
          <dgm:resizeHandles val="exact"/>
        </dgm:presLayoutVars>
      </dgm:prSet>
      <dgm:spPr/>
    </dgm:pt>
    <dgm:pt modelId="{A1DEDCFF-B051-4BDB-9722-9F22D129407A}" type="pres">
      <dgm:prSet presAssocID="{EC3899F3-0E52-44A9-85D6-A1E30D3B58EF}" presName="node" presStyleLbl="node1" presStyleIdx="0" presStyleCnt="2">
        <dgm:presLayoutVars>
          <dgm:bulletEnabled val="1"/>
        </dgm:presLayoutVars>
      </dgm:prSet>
      <dgm:spPr/>
    </dgm:pt>
    <dgm:pt modelId="{020B63C4-BABA-46BE-855B-355226288AFB}" type="pres">
      <dgm:prSet presAssocID="{AFCE504D-A99C-47BB-AFC1-2745D95E3002}" presName="sibTrans" presStyleLbl="sibTrans2D1" presStyleIdx="0" presStyleCnt="1"/>
      <dgm:spPr/>
    </dgm:pt>
    <dgm:pt modelId="{286612EF-CCA3-419C-80CF-C5D73127B1F1}" type="pres">
      <dgm:prSet presAssocID="{AFCE504D-A99C-47BB-AFC1-2745D95E3002}" presName="connectorText" presStyleLbl="sibTrans2D1" presStyleIdx="0" presStyleCnt="1"/>
      <dgm:spPr/>
    </dgm:pt>
    <dgm:pt modelId="{F982C558-FF4D-4124-964B-3F2211F9735B}" type="pres">
      <dgm:prSet presAssocID="{4878337B-86F7-4E15-A060-0CBF59F1FBF5}" presName="node" presStyleLbl="node1" presStyleIdx="1" presStyleCnt="2" custScaleX="109987" custScaleY="103791" custLinFactNeighborX="8184" custLinFactNeighborY="12610">
        <dgm:presLayoutVars>
          <dgm:bulletEnabled val="1"/>
        </dgm:presLayoutVars>
      </dgm:prSet>
      <dgm:spPr/>
    </dgm:pt>
  </dgm:ptLst>
  <dgm:cxnLst>
    <dgm:cxn modelId="{8D060C05-FACE-47F3-AC92-F36C0C90DD0F}" srcId="{87E85E56-3EB9-476D-9C95-611E8B94DCCE}" destId="{4878337B-86F7-4E15-A060-0CBF59F1FBF5}" srcOrd="1" destOrd="0" parTransId="{8EB33E93-167F-4D37-A18A-33FC6AC9FB26}" sibTransId="{EDF5D810-1A89-4E9F-8422-44690ACAF7D6}"/>
    <dgm:cxn modelId="{DE700F4E-3990-403C-A382-06463BED1916}" type="presOf" srcId="{87E85E56-3EB9-476D-9C95-611E8B94DCCE}" destId="{7DD6C526-686A-4ADC-9E75-2F6934AF794A}" srcOrd="0" destOrd="0" presId="urn:microsoft.com/office/officeart/2005/8/layout/process1"/>
    <dgm:cxn modelId="{7A6ECF8E-4A4F-4461-AC6B-5C9BE586BF15}" type="presOf" srcId="{AFCE504D-A99C-47BB-AFC1-2745D95E3002}" destId="{286612EF-CCA3-419C-80CF-C5D73127B1F1}" srcOrd="1" destOrd="0" presId="urn:microsoft.com/office/officeart/2005/8/layout/process1"/>
    <dgm:cxn modelId="{61FBD396-0445-4B3D-A0AA-A73AE1D0D4C6}" type="presOf" srcId="{AFCE504D-A99C-47BB-AFC1-2745D95E3002}" destId="{020B63C4-BABA-46BE-855B-355226288AFB}" srcOrd="0" destOrd="0" presId="urn:microsoft.com/office/officeart/2005/8/layout/process1"/>
    <dgm:cxn modelId="{A795869F-8E6F-4ED8-AC66-2766A14A7E31}" type="presOf" srcId="{4878337B-86F7-4E15-A060-0CBF59F1FBF5}" destId="{F982C558-FF4D-4124-964B-3F2211F9735B}" srcOrd="0" destOrd="0" presId="urn:microsoft.com/office/officeart/2005/8/layout/process1"/>
    <dgm:cxn modelId="{CC2EF8C7-4E45-4A6B-8E67-4CF99955ADAF}" srcId="{87E85E56-3EB9-476D-9C95-611E8B94DCCE}" destId="{EC3899F3-0E52-44A9-85D6-A1E30D3B58EF}" srcOrd="0" destOrd="0" parTransId="{A42575D8-62F7-4361-AF43-EE354A2818BA}" sibTransId="{AFCE504D-A99C-47BB-AFC1-2745D95E3002}"/>
    <dgm:cxn modelId="{3C4689C9-8A76-4CAF-A554-719BE8B8D4AB}" type="presOf" srcId="{EC3899F3-0E52-44A9-85D6-A1E30D3B58EF}" destId="{A1DEDCFF-B051-4BDB-9722-9F22D129407A}" srcOrd="0" destOrd="0" presId="urn:microsoft.com/office/officeart/2005/8/layout/process1"/>
    <dgm:cxn modelId="{CD9AFD12-5F29-4E35-964F-0C779D4AEA7D}" type="presParOf" srcId="{7DD6C526-686A-4ADC-9E75-2F6934AF794A}" destId="{A1DEDCFF-B051-4BDB-9722-9F22D129407A}" srcOrd="0" destOrd="0" presId="urn:microsoft.com/office/officeart/2005/8/layout/process1"/>
    <dgm:cxn modelId="{B83A5D1D-46F1-4C10-BE6B-86934CE4F76E}" type="presParOf" srcId="{7DD6C526-686A-4ADC-9E75-2F6934AF794A}" destId="{020B63C4-BABA-46BE-855B-355226288AFB}" srcOrd="1" destOrd="0" presId="urn:microsoft.com/office/officeart/2005/8/layout/process1"/>
    <dgm:cxn modelId="{494E23CB-E198-4019-B1A7-7360C47F149C}" type="presParOf" srcId="{020B63C4-BABA-46BE-855B-355226288AFB}" destId="{286612EF-CCA3-419C-80CF-C5D73127B1F1}" srcOrd="0" destOrd="0" presId="urn:microsoft.com/office/officeart/2005/8/layout/process1"/>
    <dgm:cxn modelId="{71970B56-B244-479C-AFFD-550E33D27C80}" type="presParOf" srcId="{7DD6C526-686A-4ADC-9E75-2F6934AF794A}" destId="{F982C558-FF4D-4124-964B-3F2211F9735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A31466-5ED8-4CAB-A6EF-206D8C28F476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7EF1BB1E-6092-4ADC-8557-CA4C7A8BAB3D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méthodologique :</a:t>
          </a:r>
        </a:p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Préparation CC et CT</a:t>
          </a:r>
        </a:p>
      </dgm:t>
    </dgm:pt>
    <dgm:pt modelId="{AFD1A28E-8E57-4CBE-BD41-CCBBFD1E4484}" type="par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245BC9-F684-4583-8648-D3A182B006B4}" type="sib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ADD5A4A-8E9C-45DB-A6F0-9BDD059B9BB0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disciplinaire :</a:t>
          </a:r>
        </a:p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Approfondissement, exercices</a:t>
          </a:r>
        </a:p>
      </dgm:t>
    </dgm:pt>
    <dgm:pt modelId="{854AC733-A49E-4993-917E-6C444750B0BF}" type="par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046698-7B3C-46F0-A067-A5DFCC992999}" type="sib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70C165-FB10-4850-A252-221BABFF7400}" type="pres">
      <dgm:prSet presAssocID="{D8A31466-5ED8-4CAB-A6EF-206D8C28F476}" presName="diagram" presStyleCnt="0">
        <dgm:presLayoutVars>
          <dgm:dir/>
          <dgm:resizeHandles val="exact"/>
        </dgm:presLayoutVars>
      </dgm:prSet>
      <dgm:spPr/>
    </dgm:pt>
    <dgm:pt modelId="{B5CCB906-A796-45FF-8336-0F07E7FA6E3A}" type="pres">
      <dgm:prSet presAssocID="{7EF1BB1E-6092-4ADC-8557-CA4C7A8BAB3D}" presName="node" presStyleLbl="node1" presStyleIdx="0" presStyleCnt="2">
        <dgm:presLayoutVars>
          <dgm:bulletEnabled val="1"/>
        </dgm:presLayoutVars>
      </dgm:prSet>
      <dgm:spPr/>
    </dgm:pt>
    <dgm:pt modelId="{17BA8186-51CC-49E6-BD4F-5BC4FB49E57C}" type="pres">
      <dgm:prSet presAssocID="{66245BC9-F684-4583-8648-D3A182B006B4}" presName="sibTrans" presStyleCnt="0"/>
      <dgm:spPr/>
    </dgm:pt>
    <dgm:pt modelId="{2E35B368-4916-40F2-AB5D-CCDCEAA308B3}" type="pres">
      <dgm:prSet presAssocID="{0ADD5A4A-8E9C-45DB-A6F0-9BDD059B9BB0}" presName="node" presStyleLbl="node1" presStyleIdx="1" presStyleCnt="2" custScaleX="121592">
        <dgm:presLayoutVars>
          <dgm:bulletEnabled val="1"/>
        </dgm:presLayoutVars>
      </dgm:prSet>
      <dgm:spPr/>
    </dgm:pt>
  </dgm:ptLst>
  <dgm:cxnLst>
    <dgm:cxn modelId="{C34AE41A-0615-4746-9809-F063EB2441B1}" srcId="{D8A31466-5ED8-4CAB-A6EF-206D8C28F476}" destId="{7EF1BB1E-6092-4ADC-8557-CA4C7A8BAB3D}" srcOrd="0" destOrd="0" parTransId="{AFD1A28E-8E57-4CBE-BD41-CCBBFD1E4484}" sibTransId="{66245BC9-F684-4583-8648-D3A182B006B4}"/>
    <dgm:cxn modelId="{BBDB3456-6AB1-402F-877F-AF796600DA44}" srcId="{D8A31466-5ED8-4CAB-A6EF-206D8C28F476}" destId="{0ADD5A4A-8E9C-45DB-A6F0-9BDD059B9BB0}" srcOrd="1" destOrd="0" parTransId="{854AC733-A49E-4993-917E-6C444750B0BF}" sibTransId="{9F046698-7B3C-46F0-A067-A5DFCC992999}"/>
    <dgm:cxn modelId="{79DC506B-D555-4131-8BD7-27DF0EC350F0}" type="presOf" srcId="{7EF1BB1E-6092-4ADC-8557-CA4C7A8BAB3D}" destId="{B5CCB906-A796-45FF-8336-0F07E7FA6E3A}" srcOrd="0" destOrd="0" presId="urn:microsoft.com/office/officeart/2005/8/layout/default"/>
    <dgm:cxn modelId="{9D1168A4-3DDA-4C81-B97F-490DF4C3FF08}" type="presOf" srcId="{0ADD5A4A-8E9C-45DB-A6F0-9BDD059B9BB0}" destId="{2E35B368-4916-40F2-AB5D-CCDCEAA308B3}" srcOrd="0" destOrd="0" presId="urn:microsoft.com/office/officeart/2005/8/layout/default"/>
    <dgm:cxn modelId="{447C1AF7-DC84-4F43-A9E6-0E43DCCB50E7}" type="presOf" srcId="{D8A31466-5ED8-4CAB-A6EF-206D8C28F476}" destId="{F670C165-FB10-4850-A252-221BABFF7400}" srcOrd="0" destOrd="0" presId="urn:microsoft.com/office/officeart/2005/8/layout/default"/>
    <dgm:cxn modelId="{262C195F-04CF-42B3-A441-BEFD49061F88}" type="presParOf" srcId="{F670C165-FB10-4850-A252-221BABFF7400}" destId="{B5CCB906-A796-45FF-8336-0F07E7FA6E3A}" srcOrd="0" destOrd="0" presId="urn:microsoft.com/office/officeart/2005/8/layout/default"/>
    <dgm:cxn modelId="{8019F6AA-FCE8-44AB-B874-EA3542B3B7DC}" type="presParOf" srcId="{F670C165-FB10-4850-A252-221BABFF7400}" destId="{17BA8186-51CC-49E6-BD4F-5BC4FB49E57C}" srcOrd="1" destOrd="0" presId="urn:microsoft.com/office/officeart/2005/8/layout/default"/>
    <dgm:cxn modelId="{C784BE6F-7B6A-4A7B-BB04-BC2F10EBEA8C}" type="presParOf" srcId="{F670C165-FB10-4850-A252-221BABFF7400}" destId="{2E35B368-4916-40F2-AB5D-CCDCEAA308B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83FED7-5234-4BC7-A677-044D4391DF5E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BE0E0E5B-EAD8-42C4-A253-14034D38BF2F}">
      <dgm:prSet phldrT="[Texte]"/>
      <dgm:spPr>
        <a:ln>
          <a:solidFill>
            <a:srgbClr val="1D2844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Suivi sur toute l’année universitaire par un enseignant référent</a:t>
          </a:r>
        </a:p>
      </dgm:t>
    </dgm:pt>
    <dgm:pt modelId="{978850FB-E578-47A5-9C99-DB96EF912A9B}" type="parTrans" cxnId="{AC09870C-A1C4-4893-AB84-9550D914A65C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B11F7-46D1-446E-ADAC-15B7DC2CABE1}" type="sibTrans" cxnId="{AC09870C-A1C4-4893-AB84-9550D914A65C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7845A1-AA21-4849-9C2E-B3EF5E17DBB6}">
      <dgm:prSet/>
      <dgm:spPr>
        <a:ln>
          <a:solidFill>
            <a:srgbClr val="1D2844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≠ du soutien disciplinaire</a:t>
          </a:r>
        </a:p>
      </dgm:t>
    </dgm:pt>
    <dgm:pt modelId="{33E458DC-8428-4610-90EA-61288C77D038}" type="parTrans" cxnId="{D6C60712-1D27-457E-A2BB-F23599EB863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1F675A2-192D-41AC-8310-4B6869477F38}" type="sibTrans" cxnId="{D6C60712-1D27-457E-A2BB-F23599EB863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78373F-0315-4D25-AEB7-5A22CA6B52E3}">
      <dgm:prSet/>
      <dgm:spPr>
        <a:ln>
          <a:solidFill>
            <a:srgbClr val="1D2844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Suivi méthodologique</a:t>
          </a:r>
        </a:p>
      </dgm:t>
    </dgm:pt>
    <dgm:pt modelId="{B84B0E78-5EF4-420F-BDBC-8A540D535AC1}" type="parTrans" cxnId="{E35F6D18-2C4D-4113-964B-81D5C00FBEF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7606B8-CB67-4DEA-9CE9-A9DC9B503491}" type="sibTrans" cxnId="{E35F6D18-2C4D-4113-964B-81D5C00FBEFF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4F7027-83DD-4E8B-8E7C-DBCF03FE3F57}">
      <dgm:prSet/>
      <dgm:spPr/>
      <dgm:t>
        <a:bodyPr/>
        <a:lstStyle/>
        <a:p>
          <a:r>
            <a:rPr lang="fr-FR" dirty="0">
              <a:latin typeface="Calibri" panose="020F0502020204030204" pitchFamily="34" charset="0"/>
              <a:cs typeface="Calibri" panose="020F0502020204030204" pitchFamily="34" charset="0"/>
            </a:rPr>
            <a:t>Organiser son temps de travail</a:t>
          </a:r>
        </a:p>
      </dgm:t>
    </dgm:pt>
    <dgm:pt modelId="{3EEE9D41-C7E0-4466-9F6E-DC9B7544DF22}" type="parTrans" cxnId="{F6D94812-EE47-4697-A2DA-2E68C7C82A03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65433-DAFE-4222-906F-DC3A21978C5B}" type="sibTrans" cxnId="{F6D94812-EE47-4697-A2DA-2E68C7C82A03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03CCAA-C8CF-4122-A8ED-2A85657F6335}">
      <dgm:prSet/>
      <dgm:spPr/>
      <dgm:t>
        <a:bodyPr/>
        <a:lstStyle/>
        <a:p>
          <a:r>
            <a:rPr lang="fr-FR" dirty="0">
              <a:latin typeface="Calibri" panose="020F0502020204030204" pitchFamily="34" charset="0"/>
              <a:cs typeface="Calibri" panose="020F0502020204030204" pitchFamily="34" charset="0"/>
            </a:rPr>
            <a:t>Apprendre à apprendre</a:t>
          </a:r>
        </a:p>
      </dgm:t>
    </dgm:pt>
    <dgm:pt modelId="{6E9CA60B-61C5-432A-8FC0-BAB495A1A8EB}" type="parTrans" cxnId="{FD3C47DE-0CB7-4235-995A-E69F298B7DA5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7926F7-76BB-41B4-97E8-903D8F8DA45A}" type="sibTrans" cxnId="{FD3C47DE-0CB7-4235-995A-E69F298B7DA5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AD9146-AA73-463F-9164-8D134FD1DE6F}">
      <dgm:prSet/>
      <dgm:spPr/>
      <dgm:t>
        <a:bodyPr/>
        <a:lstStyle/>
        <a:p>
          <a:r>
            <a:rPr lang="fr-FR" dirty="0">
              <a:latin typeface="Calibri" panose="020F0502020204030204" pitchFamily="34" charset="0"/>
              <a:cs typeface="Calibri" panose="020F0502020204030204" pitchFamily="34" charset="0"/>
            </a:rPr>
            <a:t>Affiner son projet professionnel, aide à la réorientation (le cas échéant) </a:t>
          </a:r>
        </a:p>
      </dgm:t>
    </dgm:pt>
    <dgm:pt modelId="{F522915E-4BB0-49E2-A108-469A26BFD00D}" type="parTrans" cxnId="{D50D3BEB-E529-48CD-B50F-819437E0E1D2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4734C2-05E7-41BF-B817-A34A52A0795E}" type="sibTrans" cxnId="{D50D3BEB-E529-48CD-B50F-819437E0E1D2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4DBECAA-EA65-4987-A21B-E4C83E65B21C}">
      <dgm:prSet/>
      <dgm:spPr/>
      <dgm:t>
        <a:bodyPr/>
        <a:lstStyle/>
        <a:p>
          <a:r>
            <a:rPr lang="fr-FR" dirty="0">
              <a:latin typeface="Calibri" panose="020F0502020204030204" pitchFamily="34" charset="0"/>
              <a:cs typeface="Calibri" panose="020F0502020204030204" pitchFamily="34" charset="0"/>
            </a:rPr>
            <a:t>Bilan du travail réalisé / suivi du parcours</a:t>
          </a:r>
        </a:p>
      </dgm:t>
    </dgm:pt>
    <dgm:pt modelId="{60912429-6E47-44A4-813B-75FAB84E35EA}" type="parTrans" cxnId="{DA91A0D7-D69A-4C7A-B285-F5D6123F3A53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611904-F000-40B7-A13D-E7C2FEE2FA75}" type="sibTrans" cxnId="{DA91A0D7-D69A-4C7A-B285-F5D6123F3A53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7A22EB-985C-4FF5-B427-8CEB4F2E5667}">
      <dgm:prSet/>
      <dgm:spPr>
        <a:ln>
          <a:solidFill>
            <a:srgbClr val="1D2844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rPr>
            <a:t>Séances en groupe (8/10 étudiants maxi), 1 x par semaine au semestre 1 (mise en place dès septembre) puis entretiens individualisé au semestre 2</a:t>
          </a:r>
          <a:endParaRPr lang="fr-FR" dirty="0">
            <a:solidFill>
              <a:schemeClr val="accent4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29375D-A059-4835-8368-D6760EAA327E}" type="parTrans" cxnId="{A800214A-FA2B-4AF9-B49D-9582C4B9EBAE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211CA1-6CEE-411E-8096-2109CB5BF97C}" type="sibTrans" cxnId="{A800214A-FA2B-4AF9-B49D-9582C4B9EBAE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F02A91-E35A-4D89-9641-58C20CC82586}">
      <dgm:prSet/>
      <dgm:spPr/>
      <dgm:t>
        <a:bodyPr/>
        <a:lstStyle/>
        <a:p>
          <a:endParaRPr lang="fr-FR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C5946E6-DE33-4AE2-BCEA-E5B230724380}" type="parTrans" cxnId="{3E443D98-0BB1-4880-920B-6DA4646DDC0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2D16E0-04AB-4ECD-80F0-AD21AA4CED57}" type="sibTrans" cxnId="{3E443D98-0BB1-4880-920B-6DA4646DDC0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E8AB6B-AC63-420B-A5FC-FD566491560C}" type="pres">
      <dgm:prSet presAssocID="{3783FED7-5234-4BC7-A677-044D4391DF5E}" presName="linear" presStyleCnt="0">
        <dgm:presLayoutVars>
          <dgm:animLvl val="lvl"/>
          <dgm:resizeHandles val="exact"/>
        </dgm:presLayoutVars>
      </dgm:prSet>
      <dgm:spPr/>
    </dgm:pt>
    <dgm:pt modelId="{80A551A2-F46D-40EB-9E0D-3C745BC6E5D0}" type="pres">
      <dgm:prSet presAssocID="{BE0E0E5B-EAD8-42C4-A253-14034D38BF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E81B5CF-4364-400D-A5E4-998AECC3C553}" type="pres">
      <dgm:prSet presAssocID="{BE0E0E5B-EAD8-42C4-A253-14034D38BF2F}" presName="childText" presStyleLbl="revTx" presStyleIdx="0" presStyleCnt="2" custFlipVert="1" custScaleY="70444">
        <dgm:presLayoutVars>
          <dgm:bulletEnabled val="1"/>
        </dgm:presLayoutVars>
      </dgm:prSet>
      <dgm:spPr/>
    </dgm:pt>
    <dgm:pt modelId="{250CA7B3-4D34-4BE8-A4AE-E122B3C57516}" type="pres">
      <dgm:prSet presAssocID="{067A22EB-985C-4FF5-B427-8CEB4F2E5667}" presName="parentText" presStyleLbl="node1" presStyleIdx="1" presStyleCnt="4" custScaleY="126637" custLinFactY="-8657" custLinFactNeighborY="-100000">
        <dgm:presLayoutVars>
          <dgm:chMax val="0"/>
          <dgm:bulletEnabled val="1"/>
        </dgm:presLayoutVars>
      </dgm:prSet>
      <dgm:spPr/>
    </dgm:pt>
    <dgm:pt modelId="{1EF36841-FC70-47B3-9F4B-F165DAFAA478}" type="pres">
      <dgm:prSet presAssocID="{28211CA1-6CEE-411E-8096-2109CB5BF97C}" presName="spacer" presStyleCnt="0"/>
      <dgm:spPr/>
    </dgm:pt>
    <dgm:pt modelId="{91715D30-0671-465D-9B31-370E32A08164}" type="pres">
      <dgm:prSet presAssocID="{D57845A1-AA21-4849-9C2E-B3EF5E17DBB6}" presName="parentText" presStyleLbl="node1" presStyleIdx="2" presStyleCnt="4" custScaleY="82889" custLinFactY="-6565" custLinFactNeighborX="-174" custLinFactNeighborY="-100000">
        <dgm:presLayoutVars>
          <dgm:chMax val="0"/>
          <dgm:bulletEnabled val="1"/>
        </dgm:presLayoutVars>
      </dgm:prSet>
      <dgm:spPr/>
    </dgm:pt>
    <dgm:pt modelId="{AE2D0E70-24AB-435B-90E5-9D5F8725CBA6}" type="pres">
      <dgm:prSet presAssocID="{E1F675A2-192D-41AC-8310-4B6869477F38}" presName="spacer" presStyleCnt="0"/>
      <dgm:spPr/>
    </dgm:pt>
    <dgm:pt modelId="{8CB74825-1023-40D1-B19C-A8A4610F217A}" type="pres">
      <dgm:prSet presAssocID="{2378373F-0315-4D25-AEB7-5A22CA6B52E3}" presName="parentText" presStyleLbl="node1" presStyleIdx="3" presStyleCnt="4" custScaleY="73334">
        <dgm:presLayoutVars>
          <dgm:chMax val="0"/>
          <dgm:bulletEnabled val="1"/>
        </dgm:presLayoutVars>
      </dgm:prSet>
      <dgm:spPr/>
    </dgm:pt>
    <dgm:pt modelId="{60A4F1BE-9E8D-4CFF-8419-2DF0267E01C7}" type="pres">
      <dgm:prSet presAssocID="{2378373F-0315-4D25-AEB7-5A22CA6B52E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C09870C-A1C4-4893-AB84-9550D914A65C}" srcId="{3783FED7-5234-4BC7-A677-044D4391DF5E}" destId="{BE0E0E5B-EAD8-42C4-A253-14034D38BF2F}" srcOrd="0" destOrd="0" parTransId="{978850FB-E578-47A5-9C99-DB96EF912A9B}" sibTransId="{C4DB11F7-46D1-446E-ADAC-15B7DC2CABE1}"/>
    <dgm:cxn modelId="{D6C60712-1D27-457E-A2BB-F23599EB863F}" srcId="{3783FED7-5234-4BC7-A677-044D4391DF5E}" destId="{D57845A1-AA21-4849-9C2E-B3EF5E17DBB6}" srcOrd="2" destOrd="0" parTransId="{33E458DC-8428-4610-90EA-61288C77D038}" sibTransId="{E1F675A2-192D-41AC-8310-4B6869477F38}"/>
    <dgm:cxn modelId="{F6D94812-EE47-4697-A2DA-2E68C7C82A03}" srcId="{2378373F-0315-4D25-AEB7-5A22CA6B52E3}" destId="{944F7027-83DD-4E8B-8E7C-DBCF03FE3F57}" srcOrd="0" destOrd="0" parTransId="{3EEE9D41-C7E0-4466-9F6E-DC9B7544DF22}" sibTransId="{88A65433-DAFE-4222-906F-DC3A21978C5B}"/>
    <dgm:cxn modelId="{E35F6D18-2C4D-4113-964B-81D5C00FBEFF}" srcId="{3783FED7-5234-4BC7-A677-044D4391DF5E}" destId="{2378373F-0315-4D25-AEB7-5A22CA6B52E3}" srcOrd="3" destOrd="0" parTransId="{B84B0E78-5EF4-420F-BDBC-8A540D535AC1}" sibTransId="{067606B8-CB67-4DEA-9CE9-A9DC9B503491}"/>
    <dgm:cxn modelId="{C037E51B-58EB-4367-A25A-45F49A1F43FF}" type="presOf" srcId="{BE0E0E5B-EAD8-42C4-A253-14034D38BF2F}" destId="{80A551A2-F46D-40EB-9E0D-3C745BC6E5D0}" srcOrd="0" destOrd="0" presId="urn:microsoft.com/office/officeart/2005/8/layout/vList2"/>
    <dgm:cxn modelId="{8230DC2E-83F9-42AB-B712-117680D4BE99}" type="presOf" srcId="{35AD9146-AA73-463F-9164-8D134FD1DE6F}" destId="{60A4F1BE-9E8D-4CFF-8419-2DF0267E01C7}" srcOrd="0" destOrd="2" presId="urn:microsoft.com/office/officeart/2005/8/layout/vList2"/>
    <dgm:cxn modelId="{A800214A-FA2B-4AF9-B49D-9582C4B9EBAE}" srcId="{3783FED7-5234-4BC7-A677-044D4391DF5E}" destId="{067A22EB-985C-4FF5-B427-8CEB4F2E5667}" srcOrd="1" destOrd="0" parTransId="{D729375D-A059-4835-8368-D6760EAA327E}" sibTransId="{28211CA1-6CEE-411E-8096-2109CB5BF97C}"/>
    <dgm:cxn modelId="{0657F78D-F95E-49C0-B4B1-CEEA5E93B507}" type="presOf" srcId="{944F7027-83DD-4E8B-8E7C-DBCF03FE3F57}" destId="{60A4F1BE-9E8D-4CFF-8419-2DF0267E01C7}" srcOrd="0" destOrd="0" presId="urn:microsoft.com/office/officeart/2005/8/layout/vList2"/>
    <dgm:cxn modelId="{3E443D98-0BB1-4880-920B-6DA4646DDC01}" srcId="{BE0E0E5B-EAD8-42C4-A253-14034D38BF2F}" destId="{CFF02A91-E35A-4D89-9641-58C20CC82586}" srcOrd="0" destOrd="0" parTransId="{4C5946E6-DE33-4AE2-BCEA-E5B230724380}" sibTransId="{862D16E0-04AB-4ECD-80F0-AD21AA4CED57}"/>
    <dgm:cxn modelId="{C48296A4-CA4A-4AED-B467-9DAF467DE326}" type="presOf" srcId="{067A22EB-985C-4FF5-B427-8CEB4F2E5667}" destId="{250CA7B3-4D34-4BE8-A4AE-E122B3C57516}" srcOrd="0" destOrd="0" presId="urn:microsoft.com/office/officeart/2005/8/layout/vList2"/>
    <dgm:cxn modelId="{72F967A5-015B-4498-92E1-0EBB6F060055}" type="presOf" srcId="{2378373F-0315-4D25-AEB7-5A22CA6B52E3}" destId="{8CB74825-1023-40D1-B19C-A8A4610F217A}" srcOrd="0" destOrd="0" presId="urn:microsoft.com/office/officeart/2005/8/layout/vList2"/>
    <dgm:cxn modelId="{099BCFA9-3A9E-4043-B705-FB2FE01F368F}" type="presOf" srcId="{CFF02A91-E35A-4D89-9641-58C20CC82586}" destId="{1E81B5CF-4364-400D-A5E4-998AECC3C553}" srcOrd="0" destOrd="0" presId="urn:microsoft.com/office/officeart/2005/8/layout/vList2"/>
    <dgm:cxn modelId="{D8AA45AB-192C-442B-B139-9EE799E64975}" type="presOf" srcId="{D57845A1-AA21-4849-9C2E-B3EF5E17DBB6}" destId="{91715D30-0671-465D-9B31-370E32A08164}" srcOrd="0" destOrd="0" presId="urn:microsoft.com/office/officeart/2005/8/layout/vList2"/>
    <dgm:cxn modelId="{9B4EEFAC-79F0-4518-9617-D939040FFC14}" type="presOf" srcId="{FA03CCAA-C8CF-4122-A8ED-2A85657F6335}" destId="{60A4F1BE-9E8D-4CFF-8419-2DF0267E01C7}" srcOrd="0" destOrd="1" presId="urn:microsoft.com/office/officeart/2005/8/layout/vList2"/>
    <dgm:cxn modelId="{6DB4D3CD-1E2D-4652-B590-BA8E8ACDC2A6}" type="presOf" srcId="{3783FED7-5234-4BC7-A677-044D4391DF5E}" destId="{10E8AB6B-AC63-420B-A5FC-FD566491560C}" srcOrd="0" destOrd="0" presId="urn:microsoft.com/office/officeart/2005/8/layout/vList2"/>
    <dgm:cxn modelId="{DA91A0D7-D69A-4C7A-B285-F5D6123F3A53}" srcId="{2378373F-0315-4D25-AEB7-5A22CA6B52E3}" destId="{14DBECAA-EA65-4987-A21B-E4C83E65B21C}" srcOrd="3" destOrd="0" parTransId="{60912429-6E47-44A4-813B-75FAB84E35EA}" sibTransId="{9C611904-F000-40B7-A13D-E7C2FEE2FA75}"/>
    <dgm:cxn modelId="{0FF86FD8-FD8D-499C-984F-ED48F59DD12E}" type="presOf" srcId="{14DBECAA-EA65-4987-A21B-E4C83E65B21C}" destId="{60A4F1BE-9E8D-4CFF-8419-2DF0267E01C7}" srcOrd="0" destOrd="3" presId="urn:microsoft.com/office/officeart/2005/8/layout/vList2"/>
    <dgm:cxn modelId="{FD3C47DE-0CB7-4235-995A-E69F298B7DA5}" srcId="{2378373F-0315-4D25-AEB7-5A22CA6B52E3}" destId="{FA03CCAA-C8CF-4122-A8ED-2A85657F6335}" srcOrd="1" destOrd="0" parTransId="{6E9CA60B-61C5-432A-8FC0-BAB495A1A8EB}" sibTransId="{207926F7-76BB-41B4-97E8-903D8F8DA45A}"/>
    <dgm:cxn modelId="{D50D3BEB-E529-48CD-B50F-819437E0E1D2}" srcId="{2378373F-0315-4D25-AEB7-5A22CA6B52E3}" destId="{35AD9146-AA73-463F-9164-8D134FD1DE6F}" srcOrd="2" destOrd="0" parTransId="{F522915E-4BB0-49E2-A108-469A26BFD00D}" sibTransId="{CE4734C2-05E7-41BF-B817-A34A52A0795E}"/>
    <dgm:cxn modelId="{C31554E0-5811-4CCE-819B-E9C7930A3B41}" type="presParOf" srcId="{10E8AB6B-AC63-420B-A5FC-FD566491560C}" destId="{80A551A2-F46D-40EB-9E0D-3C745BC6E5D0}" srcOrd="0" destOrd="0" presId="urn:microsoft.com/office/officeart/2005/8/layout/vList2"/>
    <dgm:cxn modelId="{108B0331-A2D0-4868-9A0A-1572FAC568BA}" type="presParOf" srcId="{10E8AB6B-AC63-420B-A5FC-FD566491560C}" destId="{1E81B5CF-4364-400D-A5E4-998AECC3C553}" srcOrd="1" destOrd="0" presId="urn:microsoft.com/office/officeart/2005/8/layout/vList2"/>
    <dgm:cxn modelId="{B954C2F7-28FB-404D-9FAB-170F0574BE72}" type="presParOf" srcId="{10E8AB6B-AC63-420B-A5FC-FD566491560C}" destId="{250CA7B3-4D34-4BE8-A4AE-E122B3C57516}" srcOrd="2" destOrd="0" presId="urn:microsoft.com/office/officeart/2005/8/layout/vList2"/>
    <dgm:cxn modelId="{D003D35D-CE82-4380-991C-43004726EF30}" type="presParOf" srcId="{10E8AB6B-AC63-420B-A5FC-FD566491560C}" destId="{1EF36841-FC70-47B3-9F4B-F165DAFAA478}" srcOrd="3" destOrd="0" presId="urn:microsoft.com/office/officeart/2005/8/layout/vList2"/>
    <dgm:cxn modelId="{B45D6CBB-6B34-427D-9DB2-64E1087FB0B7}" type="presParOf" srcId="{10E8AB6B-AC63-420B-A5FC-FD566491560C}" destId="{91715D30-0671-465D-9B31-370E32A08164}" srcOrd="4" destOrd="0" presId="urn:microsoft.com/office/officeart/2005/8/layout/vList2"/>
    <dgm:cxn modelId="{B4907979-62AF-40C4-8F5E-AAFB4FD0DB72}" type="presParOf" srcId="{10E8AB6B-AC63-420B-A5FC-FD566491560C}" destId="{AE2D0E70-24AB-435B-90E5-9D5F8725CBA6}" srcOrd="5" destOrd="0" presId="urn:microsoft.com/office/officeart/2005/8/layout/vList2"/>
    <dgm:cxn modelId="{5FA051A5-2999-43E4-AB0D-BBF15743A2E2}" type="presParOf" srcId="{10E8AB6B-AC63-420B-A5FC-FD566491560C}" destId="{8CB74825-1023-40D1-B19C-A8A4610F217A}" srcOrd="6" destOrd="0" presId="urn:microsoft.com/office/officeart/2005/8/layout/vList2"/>
    <dgm:cxn modelId="{1F7DB3F1-D264-46EF-AA0C-5DE0FA9B070C}" type="presParOf" srcId="{10E8AB6B-AC63-420B-A5FC-FD566491560C}" destId="{60A4F1BE-9E8D-4CFF-8419-2DF0267E01C7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A31466-5ED8-4CAB-A6EF-206D8C28F476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7EF1BB1E-6092-4ADC-8557-CA4C7A8BAB3D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Créneaux de 2h par semaine pour aide à l’organisation, pour s’approprier les clefs du métier d’étudiant dans un nouvel environnement</a:t>
          </a:r>
        </a:p>
      </dgm:t>
    </dgm:pt>
    <dgm:pt modelId="{AFD1A28E-8E57-4CBE-BD41-CCBBFD1E4484}" type="par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245BC9-F684-4583-8648-D3A182B006B4}" type="sibTrans" cxnId="{C34AE41A-0615-4746-9809-F063EB2441B1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ADD5A4A-8E9C-45DB-A6F0-9BDD059B9BB0}">
      <dgm:prSet phldrT="[Texte]"/>
      <dgm:spPr>
        <a:ln>
          <a:solidFill>
            <a:srgbClr val="E95F30"/>
          </a:solidFill>
        </a:ln>
      </dgm:spPr>
      <dgm:t>
        <a:bodyPr/>
        <a:lstStyle/>
        <a:p>
          <a:r>
            <a:rPr lang="fr-FR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Présence d’un(e) étudiant(e) accompagnateur</a:t>
          </a:r>
        </a:p>
      </dgm:t>
    </dgm:pt>
    <dgm:pt modelId="{854AC733-A49E-4993-917E-6C444750B0BF}" type="par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046698-7B3C-46F0-A067-A5DFCC992999}" type="sibTrans" cxnId="{BBDB3456-6AB1-402F-877F-AF796600DA44}">
      <dgm:prSet/>
      <dgm:spPr/>
      <dgm:t>
        <a:bodyPr/>
        <a:lstStyle/>
        <a:p>
          <a:endParaRPr lang="fr-FR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70C165-FB10-4850-A252-221BABFF7400}" type="pres">
      <dgm:prSet presAssocID="{D8A31466-5ED8-4CAB-A6EF-206D8C28F476}" presName="diagram" presStyleCnt="0">
        <dgm:presLayoutVars>
          <dgm:dir/>
          <dgm:resizeHandles val="exact"/>
        </dgm:presLayoutVars>
      </dgm:prSet>
      <dgm:spPr/>
    </dgm:pt>
    <dgm:pt modelId="{B5CCB906-A796-45FF-8336-0F07E7FA6E3A}" type="pres">
      <dgm:prSet presAssocID="{7EF1BB1E-6092-4ADC-8557-CA4C7A8BAB3D}" presName="node" presStyleLbl="node1" presStyleIdx="0" presStyleCnt="2" custScaleX="198273" custScaleY="199117" custLinFactY="-141798" custLinFactNeighborX="-29661" custLinFactNeighborY="-200000">
        <dgm:presLayoutVars>
          <dgm:bulletEnabled val="1"/>
        </dgm:presLayoutVars>
      </dgm:prSet>
      <dgm:spPr/>
    </dgm:pt>
    <dgm:pt modelId="{17BA8186-51CC-49E6-BD4F-5BC4FB49E57C}" type="pres">
      <dgm:prSet presAssocID="{66245BC9-F684-4583-8648-D3A182B006B4}" presName="sibTrans" presStyleCnt="0"/>
      <dgm:spPr/>
    </dgm:pt>
    <dgm:pt modelId="{2E35B368-4916-40F2-AB5D-CCDCEAA308B3}" type="pres">
      <dgm:prSet presAssocID="{0ADD5A4A-8E9C-45DB-A6F0-9BDD059B9BB0}" presName="node" presStyleLbl="node1" presStyleIdx="1" presStyleCnt="2">
        <dgm:presLayoutVars>
          <dgm:bulletEnabled val="1"/>
        </dgm:presLayoutVars>
      </dgm:prSet>
      <dgm:spPr/>
    </dgm:pt>
  </dgm:ptLst>
  <dgm:cxnLst>
    <dgm:cxn modelId="{C34AE41A-0615-4746-9809-F063EB2441B1}" srcId="{D8A31466-5ED8-4CAB-A6EF-206D8C28F476}" destId="{7EF1BB1E-6092-4ADC-8557-CA4C7A8BAB3D}" srcOrd="0" destOrd="0" parTransId="{AFD1A28E-8E57-4CBE-BD41-CCBBFD1E4484}" sibTransId="{66245BC9-F684-4583-8648-D3A182B006B4}"/>
    <dgm:cxn modelId="{BBDB3456-6AB1-402F-877F-AF796600DA44}" srcId="{D8A31466-5ED8-4CAB-A6EF-206D8C28F476}" destId="{0ADD5A4A-8E9C-45DB-A6F0-9BDD059B9BB0}" srcOrd="1" destOrd="0" parTransId="{854AC733-A49E-4993-917E-6C444750B0BF}" sibTransId="{9F046698-7B3C-46F0-A067-A5DFCC992999}"/>
    <dgm:cxn modelId="{79DC506B-D555-4131-8BD7-27DF0EC350F0}" type="presOf" srcId="{7EF1BB1E-6092-4ADC-8557-CA4C7A8BAB3D}" destId="{B5CCB906-A796-45FF-8336-0F07E7FA6E3A}" srcOrd="0" destOrd="0" presId="urn:microsoft.com/office/officeart/2005/8/layout/default"/>
    <dgm:cxn modelId="{9D1168A4-3DDA-4C81-B97F-490DF4C3FF08}" type="presOf" srcId="{0ADD5A4A-8E9C-45DB-A6F0-9BDD059B9BB0}" destId="{2E35B368-4916-40F2-AB5D-CCDCEAA308B3}" srcOrd="0" destOrd="0" presId="urn:microsoft.com/office/officeart/2005/8/layout/default"/>
    <dgm:cxn modelId="{447C1AF7-DC84-4F43-A9E6-0E43DCCB50E7}" type="presOf" srcId="{D8A31466-5ED8-4CAB-A6EF-206D8C28F476}" destId="{F670C165-FB10-4850-A252-221BABFF7400}" srcOrd="0" destOrd="0" presId="urn:microsoft.com/office/officeart/2005/8/layout/default"/>
    <dgm:cxn modelId="{262C195F-04CF-42B3-A441-BEFD49061F88}" type="presParOf" srcId="{F670C165-FB10-4850-A252-221BABFF7400}" destId="{B5CCB906-A796-45FF-8336-0F07E7FA6E3A}" srcOrd="0" destOrd="0" presId="urn:microsoft.com/office/officeart/2005/8/layout/default"/>
    <dgm:cxn modelId="{8019F6AA-FCE8-44AB-B874-EA3542B3B7DC}" type="presParOf" srcId="{F670C165-FB10-4850-A252-221BABFF7400}" destId="{17BA8186-51CC-49E6-BD4F-5BC4FB49E57C}" srcOrd="1" destOrd="0" presId="urn:microsoft.com/office/officeart/2005/8/layout/default"/>
    <dgm:cxn modelId="{C784BE6F-7B6A-4A7B-BB04-BC2F10EBEA8C}" type="presParOf" srcId="{F670C165-FB10-4850-A252-221BABFF7400}" destId="{2E35B368-4916-40F2-AB5D-CCDCEAA308B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CB906-A796-45FF-8336-0F07E7FA6E3A}">
      <dsp:nvSpPr>
        <dsp:cNvPr id="0" name=""/>
        <dsp:cNvSpPr/>
      </dsp:nvSpPr>
      <dsp:spPr>
        <a:xfrm>
          <a:off x="624" y="185339"/>
          <a:ext cx="2433961" cy="1460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méthodologique :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prise de notes en TD et/ou CM, sur les vidéos</a:t>
          </a:r>
        </a:p>
      </dsp:txBody>
      <dsp:txXfrm>
        <a:off x="624" y="185339"/>
        <a:ext cx="2433961" cy="1460377"/>
      </dsp:txXfrm>
    </dsp:sp>
    <dsp:sp modelId="{2E35B368-4916-40F2-AB5D-CCDCEAA308B3}">
      <dsp:nvSpPr>
        <dsp:cNvPr id="0" name=""/>
        <dsp:cNvSpPr/>
      </dsp:nvSpPr>
      <dsp:spPr>
        <a:xfrm>
          <a:off x="2677982" y="185339"/>
          <a:ext cx="2433961" cy="14603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disciplinaire :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Compréhension des concepts, questions diverses sur les contenus de cours</a:t>
          </a:r>
        </a:p>
      </dsp:txBody>
      <dsp:txXfrm>
        <a:off x="2677982" y="185339"/>
        <a:ext cx="2433961" cy="1460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EDCFF-B051-4BDB-9722-9F22D129407A}">
      <dsp:nvSpPr>
        <dsp:cNvPr id="0" name=""/>
        <dsp:cNvSpPr/>
      </dsp:nvSpPr>
      <dsp:spPr>
        <a:xfrm>
          <a:off x="3252" y="15537"/>
          <a:ext cx="2042531" cy="17999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Dans toutes les matières scientifiques (socio, </a:t>
          </a:r>
          <a:r>
            <a:rPr lang="fr-FR" sz="1800" kern="1200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hist</a:t>
          </a: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psycho, </a:t>
          </a:r>
          <a:r>
            <a:rPr lang="fr-FR" sz="1800" kern="1200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anat</a:t>
          </a: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</a:t>
          </a:r>
          <a:r>
            <a:rPr lang="fr-FR" sz="1800" kern="1200" dirty="0" err="1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bioméca</a:t>
          </a: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, neuro, &amp; physio)</a:t>
          </a:r>
        </a:p>
      </dsp:txBody>
      <dsp:txXfrm>
        <a:off x="55972" y="68257"/>
        <a:ext cx="1937091" cy="1694540"/>
      </dsp:txXfrm>
    </dsp:sp>
    <dsp:sp modelId="{020B63C4-BABA-46BE-855B-355226288AFB}">
      <dsp:nvSpPr>
        <dsp:cNvPr id="0" name=""/>
        <dsp:cNvSpPr/>
      </dsp:nvSpPr>
      <dsp:spPr>
        <a:xfrm>
          <a:off x="2250850" y="662254"/>
          <a:ext cx="434740" cy="506547"/>
        </a:xfrm>
        <a:prstGeom prst="rightArrow">
          <a:avLst>
            <a:gd name="adj1" fmla="val 60000"/>
            <a:gd name="adj2" fmla="val 50000"/>
          </a:avLst>
        </a:prstGeom>
        <a:solidFill>
          <a:srgbClr val="E95F30"/>
        </a:solidFill>
        <a:ln>
          <a:solidFill>
            <a:srgbClr val="E95F3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50850" y="763563"/>
        <a:ext cx="304318" cy="303929"/>
      </dsp:txXfrm>
    </dsp:sp>
    <dsp:sp modelId="{F982C558-FF4D-4124-964B-3F2211F9735B}">
      <dsp:nvSpPr>
        <dsp:cNvPr id="0" name=""/>
        <dsp:cNvSpPr/>
      </dsp:nvSpPr>
      <dsp:spPr>
        <a:xfrm>
          <a:off x="2866049" y="-18580"/>
          <a:ext cx="2246518" cy="18682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Environ 1 séance de soutien / science toutes les 2 semaines</a:t>
          </a:r>
        </a:p>
      </dsp:txBody>
      <dsp:txXfrm>
        <a:off x="2920767" y="36138"/>
        <a:ext cx="2137082" cy="1758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CB906-A796-45FF-8336-0F07E7FA6E3A}">
      <dsp:nvSpPr>
        <dsp:cNvPr id="0" name=""/>
        <dsp:cNvSpPr/>
      </dsp:nvSpPr>
      <dsp:spPr>
        <a:xfrm>
          <a:off x="907" y="253490"/>
          <a:ext cx="2206792" cy="1324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méthodologique :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 Préparation CC et CT</a:t>
          </a:r>
        </a:p>
      </dsp:txBody>
      <dsp:txXfrm>
        <a:off x="907" y="253490"/>
        <a:ext cx="2206792" cy="1324075"/>
      </dsp:txXfrm>
    </dsp:sp>
    <dsp:sp modelId="{2E35B368-4916-40F2-AB5D-CCDCEAA308B3}">
      <dsp:nvSpPr>
        <dsp:cNvPr id="0" name=""/>
        <dsp:cNvSpPr/>
      </dsp:nvSpPr>
      <dsp:spPr>
        <a:xfrm>
          <a:off x="2428378" y="253490"/>
          <a:ext cx="2683282" cy="13240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Soutien disciplinaire :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Approfondissement, exercices</a:t>
          </a:r>
        </a:p>
      </dsp:txBody>
      <dsp:txXfrm>
        <a:off x="2428378" y="253490"/>
        <a:ext cx="2683282" cy="13240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551A2-F46D-40EB-9E0D-3C745BC6E5D0}">
      <dsp:nvSpPr>
        <dsp:cNvPr id="0" name=""/>
        <dsp:cNvSpPr/>
      </dsp:nvSpPr>
      <dsp:spPr>
        <a:xfrm>
          <a:off x="0" y="110640"/>
          <a:ext cx="5524338" cy="100693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1D284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Suivi sur toute l’année universitaire par un enseignant référent</a:t>
          </a:r>
        </a:p>
      </dsp:txBody>
      <dsp:txXfrm>
        <a:off x="49154" y="159794"/>
        <a:ext cx="5426030" cy="908623"/>
      </dsp:txXfrm>
    </dsp:sp>
    <dsp:sp modelId="{1E81B5CF-4364-400D-A5E4-998AECC3C553}">
      <dsp:nvSpPr>
        <dsp:cNvPr id="0" name=""/>
        <dsp:cNvSpPr/>
      </dsp:nvSpPr>
      <dsp:spPr>
        <a:xfrm flipV="1">
          <a:off x="0" y="1117571"/>
          <a:ext cx="5524338" cy="209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39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r-FR" sz="14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0" y="1117571"/>
        <a:ext cx="5524338" cy="209979"/>
      </dsp:txXfrm>
    </dsp:sp>
    <dsp:sp modelId="{250CA7B3-4D34-4BE8-A4AE-E122B3C57516}">
      <dsp:nvSpPr>
        <dsp:cNvPr id="0" name=""/>
        <dsp:cNvSpPr/>
      </dsp:nvSpPr>
      <dsp:spPr>
        <a:xfrm>
          <a:off x="0" y="1188540"/>
          <a:ext cx="5524338" cy="127514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1D284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rPr>
            <a:t>Séances en groupe (8/10 étudiants maxi), 1 x par semaine au semestre 1 (mise en place dès septembre) puis entretiens individualisé au semestre 2</a:t>
          </a:r>
          <a:endParaRPr lang="fr-FR" sz="1800" kern="1200" dirty="0">
            <a:solidFill>
              <a:schemeClr val="accent4">
                <a:lumMod val="50000"/>
              </a:schemeClr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248" y="1250788"/>
        <a:ext cx="5399842" cy="1150651"/>
      </dsp:txXfrm>
    </dsp:sp>
    <dsp:sp modelId="{91715D30-0671-465D-9B31-370E32A08164}">
      <dsp:nvSpPr>
        <dsp:cNvPr id="0" name=""/>
        <dsp:cNvSpPr/>
      </dsp:nvSpPr>
      <dsp:spPr>
        <a:xfrm>
          <a:off x="0" y="2536593"/>
          <a:ext cx="5524338" cy="8346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1D284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≠ du soutien disciplinaire</a:t>
          </a:r>
        </a:p>
      </dsp:txBody>
      <dsp:txXfrm>
        <a:off x="40744" y="2577337"/>
        <a:ext cx="5442850" cy="753147"/>
      </dsp:txXfrm>
    </dsp:sp>
    <dsp:sp modelId="{8CB74825-1023-40D1-B19C-A8A4610F217A}">
      <dsp:nvSpPr>
        <dsp:cNvPr id="0" name=""/>
        <dsp:cNvSpPr/>
      </dsp:nvSpPr>
      <dsp:spPr>
        <a:xfrm>
          <a:off x="0" y="3541013"/>
          <a:ext cx="5524338" cy="7384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1D284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Suivi méthodologique</a:t>
          </a:r>
        </a:p>
      </dsp:txBody>
      <dsp:txXfrm>
        <a:off x="36047" y="3577060"/>
        <a:ext cx="5452244" cy="666328"/>
      </dsp:txXfrm>
    </dsp:sp>
    <dsp:sp modelId="{60A4F1BE-9E8D-4CFF-8419-2DF0267E01C7}">
      <dsp:nvSpPr>
        <dsp:cNvPr id="0" name=""/>
        <dsp:cNvSpPr/>
      </dsp:nvSpPr>
      <dsp:spPr>
        <a:xfrm>
          <a:off x="0" y="4279436"/>
          <a:ext cx="5524338" cy="1155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39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FR" sz="1400" kern="1200" dirty="0">
              <a:latin typeface="Calibri" panose="020F0502020204030204" pitchFamily="34" charset="0"/>
              <a:cs typeface="Calibri" panose="020F0502020204030204" pitchFamily="34" charset="0"/>
            </a:rPr>
            <a:t>Organiser son temps de travail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FR" sz="1400" kern="1200" dirty="0">
              <a:latin typeface="Calibri" panose="020F0502020204030204" pitchFamily="34" charset="0"/>
              <a:cs typeface="Calibri" panose="020F0502020204030204" pitchFamily="34" charset="0"/>
            </a:rPr>
            <a:t>Apprendre à apprendre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FR" sz="1400" kern="1200" dirty="0">
              <a:latin typeface="Calibri" panose="020F0502020204030204" pitchFamily="34" charset="0"/>
              <a:cs typeface="Calibri" panose="020F0502020204030204" pitchFamily="34" charset="0"/>
            </a:rPr>
            <a:t>Affiner son projet professionnel, aide à la réorientation (le cas échéant)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r-FR" sz="1400" kern="1200" dirty="0">
              <a:latin typeface="Calibri" panose="020F0502020204030204" pitchFamily="34" charset="0"/>
              <a:cs typeface="Calibri" panose="020F0502020204030204" pitchFamily="34" charset="0"/>
            </a:rPr>
            <a:t>Bilan du travail réalisé / suivi du parcours</a:t>
          </a:r>
        </a:p>
      </dsp:txBody>
      <dsp:txXfrm>
        <a:off x="0" y="4279436"/>
        <a:ext cx="5524338" cy="11550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CB906-A796-45FF-8336-0F07E7FA6E3A}">
      <dsp:nvSpPr>
        <dsp:cNvPr id="0" name=""/>
        <dsp:cNvSpPr/>
      </dsp:nvSpPr>
      <dsp:spPr>
        <a:xfrm>
          <a:off x="0" y="0"/>
          <a:ext cx="3215237" cy="19373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Créneaux de 2h par semaine pour aide à l’organisation, pour s’approprier les clefs du métier d’étudiant dans un nouvel environnement</a:t>
          </a:r>
        </a:p>
      </dsp:txBody>
      <dsp:txXfrm>
        <a:off x="0" y="0"/>
        <a:ext cx="3215237" cy="1937354"/>
      </dsp:txXfrm>
    </dsp:sp>
    <dsp:sp modelId="{2E35B368-4916-40F2-AB5D-CCDCEAA308B3}">
      <dsp:nvSpPr>
        <dsp:cNvPr id="0" name=""/>
        <dsp:cNvSpPr/>
      </dsp:nvSpPr>
      <dsp:spPr>
        <a:xfrm>
          <a:off x="3378702" y="692385"/>
          <a:ext cx="1621621" cy="97297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rgbClr val="E95F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Présence d’un(e) étudiant(e) accompagnateur</a:t>
          </a:r>
        </a:p>
      </dsp:txBody>
      <dsp:txXfrm>
        <a:off x="3378702" y="692385"/>
        <a:ext cx="1621621" cy="972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625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42387A18-3DDB-453E-876E-4C9A774ECD80}" type="datetimeFigureOut">
              <a:rPr lang="fr-FR" smtClean="0"/>
              <a:t>12/11/2021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9014"/>
            <a:ext cx="2945659" cy="497624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A6EF0946-A41B-49D5-9830-D5046FB34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146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0946-A41B-49D5-9830-D5046FB344D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296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EF0946-A41B-49D5-9830-D5046FB344D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91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rgbClr val="2A2E47"/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rgbClr val="2A2E47"/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ctr">
            <a:normAutofit/>
          </a:bodyPr>
          <a:lstStyle>
            <a:lvl1pPr algn="ctr">
              <a:lnSpc>
                <a:spcPct val="80000"/>
              </a:lnSpc>
              <a:defRPr sz="5400" b="1" spc="-150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3200" b="0">
                <a:solidFill>
                  <a:srgbClr val="FFFEF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843DB66-2FB1-45C2-A7D0-FC93EC099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70803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65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86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1_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 bwMode="auto"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008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1_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auto">
          <a:xfrm>
            <a:off x="446534" y="3085764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 bwMode="auto">
          <a:xfrm>
            <a:off x="2639616" y="639504"/>
            <a:ext cx="6840760" cy="1475013"/>
          </a:xfrm>
        </p:spPr>
        <p:txBody>
          <a:bodyPr anchor="t">
            <a:normAutofit/>
          </a:bodyPr>
          <a:lstStyle>
            <a:lvl1pPr algn="ctr">
              <a:defRPr sz="3600" cap="none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 bwMode="auto">
          <a:xfrm>
            <a:off x="581194" y="2276873"/>
            <a:ext cx="10993546" cy="808894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 cap="none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  <p:pic>
        <p:nvPicPr>
          <p:cNvPr id="10" name="Image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45832" y="611924"/>
            <a:ext cx="1301496" cy="1121664"/>
          </a:xfrm>
          <a:prstGeom prst="rect">
            <a:avLst/>
          </a:prstGeom>
        </p:spPr>
      </p:pic>
      <p:pic>
        <p:nvPicPr>
          <p:cNvPr id="11" name="Image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445832" y="611924"/>
            <a:ext cx="1301496" cy="11216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1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 bwMode="auto"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2" y="702156"/>
            <a:ext cx="11029616" cy="1013800"/>
          </a:xfrm>
        </p:spPr>
        <p:txBody>
          <a:bodyPr anchor="ctr"/>
          <a:lstStyle>
            <a:lvl1pPr algn="ctr">
              <a:defRPr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581192" y="2180496"/>
            <a:ext cx="11029615" cy="4500597"/>
          </a:xfrm>
        </p:spPr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7824192" y="148635"/>
            <a:ext cx="2844798" cy="365125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49623" y="142146"/>
            <a:ext cx="6917210" cy="365125"/>
          </a:xfrm>
        </p:spPr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697116" y="148635"/>
            <a:ext cx="1052508" cy="365125"/>
          </a:xfrm>
        </p:spPr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1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 bwMode="auto"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3" y="729658"/>
            <a:ext cx="11029616" cy="988332"/>
          </a:xfrm>
        </p:spPr>
        <p:txBody>
          <a:bodyPr/>
          <a:lstStyle>
            <a:lvl1pPr>
              <a:defRPr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7536139" y="57955"/>
            <a:ext cx="2844798" cy="365125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511380" y="53629"/>
            <a:ext cx="6917210" cy="365125"/>
          </a:xfrm>
        </p:spPr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10488488" y="57955"/>
            <a:ext cx="1052510" cy="365125"/>
          </a:xfrm>
        </p:spPr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1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spect="1"/>
          </p:cNvSpPr>
          <p:nvPr/>
        </p:nvSpPr>
        <p:spPr bwMode="auto"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3" y="729658"/>
            <a:ext cx="11029616" cy="988332"/>
          </a:xfrm>
        </p:spPr>
        <p:txBody>
          <a:bodyPr/>
          <a:lstStyle>
            <a:lvl1pPr>
              <a:defRPr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1_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 bwMode="auto"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75894" y="729658"/>
            <a:ext cx="11029616" cy="988332"/>
          </a:xfrm>
        </p:spPr>
        <p:txBody>
          <a:bodyPr/>
          <a:lstStyle>
            <a:lvl1pPr>
              <a:defRPr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1_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1_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spect="1"/>
          </p:cNvSpPr>
          <p:nvPr/>
        </p:nvSpPr>
        <p:spPr bwMode="auto"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2A2E47"/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2A2E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A3FBBCF-0ECC-4D6D-8B62-52F9A3C554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233" y="346601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70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1_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1_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/>
          </p:cNvSpPr>
          <p:nvPr/>
        </p:nvSpPr>
        <p:spPr bwMode="auto"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581192" y="702156"/>
            <a:ext cx="11029616" cy="1013800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1_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spect="1"/>
          </p:cNvSpPr>
          <p:nvPr/>
        </p:nvSpPr>
        <p:spPr bwMode="auto"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839201" y="675726"/>
            <a:ext cx="2004164" cy="5183073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774923" y="5951811"/>
            <a:ext cx="7896279" cy="365125"/>
          </a:xfrm>
        </p:spPr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7E01A1F-12D0-4BFC-9CB3-C72A62070949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 dirty="0">
                <a:latin typeface="+mj-lt"/>
              </a:endParaRPr>
            </a:p>
          </p:txBody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3106870"/>
          </a:xfrm>
        </p:spPr>
        <p:txBody>
          <a:bodyPr bIns="0" anchor="ctr">
            <a:normAutofit/>
          </a:bodyPr>
          <a:lstStyle>
            <a:lvl1pPr algn="ctr">
              <a:defRPr sz="5400"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87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580B86C-69B8-41DD-93F0-A1F24EFB92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6" y="355230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9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  <a:latin typeface="Ink Free" panose="03080402000500000000" pitchFamily="66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  <a:latin typeface="Ink Free" panose="03080402000500000000" pitchFamily="66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0C414BE-ED49-4CA1-80D8-92F8C285A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951" y="336942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56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0D045EC-A555-4BFE-A469-5021E40D74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233" y="436245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96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27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ln>
              <a:solidFill>
                <a:srgbClr val="2A2E47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CA2A09D-BFFB-455F-AA02-4724BD969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510" y="424710"/>
            <a:ext cx="190500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0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ln w="9525" cap="flat" cmpd="sng" algn="ctr">
              <a:solidFill>
                <a:srgbClr val="2A2E47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rgbClr val="E948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rgbClr val="2A2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>
                <a:latin typeface="+mj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 b="1">
                <a:solidFill>
                  <a:srgbClr val="FFFEFF"/>
                </a:solidFill>
                <a:latin typeface="Ink Free" panose="03080402000500000000" pitchFamily="66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9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A7E01A1F-12D0-4BFC-9CB3-C72A620709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458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649" r:id="rId13"/>
    <p:sldLayoutId id="2147483650" r:id="rId14"/>
    <p:sldLayoutId id="2147483652" r:id="rId15"/>
    <p:sldLayoutId id="2147483653" r:id="rId16"/>
    <p:sldLayoutId id="2147483654" r:id="rId17"/>
    <p:sldLayoutId id="2147483655" r:id="rId18"/>
    <p:sldLayoutId id="2147483656" r:id="rId19"/>
    <p:sldLayoutId id="2147483657" r:id="rId20"/>
    <p:sldLayoutId id="2147483658" r:id="rId21"/>
    <p:sldLayoutId id="2147483659" r:id="rId22"/>
    <p:sldLayoutId id="2147483660" r:id="rId23"/>
  </p:sldLayoutIdLst>
  <p:hf sldNum="0"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Ink Free" panose="03080402000500000000" pitchFamily="66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rgbClr val="2A2E47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svg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1759236" y="1268760"/>
            <a:ext cx="8679915" cy="2468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4000" dirty="0"/>
              <a:t>JELU 2021</a:t>
            </a:r>
            <a:br>
              <a:rPr lang="fr-FR" sz="4000" dirty="0"/>
            </a:br>
            <a:br>
              <a:rPr lang="fr-FR" sz="4000" dirty="0"/>
            </a:br>
            <a:r>
              <a:rPr lang="fr-FR" sz="4800" dirty="0"/>
              <a:t>S</a:t>
            </a:r>
            <a:r>
              <a:rPr lang="fr-FR" sz="4000" dirty="0"/>
              <a:t>ciences et </a:t>
            </a:r>
            <a:r>
              <a:rPr lang="fr-FR" sz="4800" dirty="0"/>
              <a:t>T</a:t>
            </a:r>
            <a:r>
              <a:rPr lang="fr-FR" sz="4000" dirty="0"/>
              <a:t>echniques des </a:t>
            </a:r>
            <a:r>
              <a:rPr lang="fr-FR" sz="4800" dirty="0"/>
              <a:t>A</a:t>
            </a:r>
            <a:r>
              <a:rPr lang="fr-FR" sz="4000" dirty="0"/>
              <a:t>ctivités </a:t>
            </a:r>
            <a:r>
              <a:rPr lang="fr-FR" sz="4800" dirty="0"/>
              <a:t>P</a:t>
            </a:r>
            <a:r>
              <a:rPr lang="fr-FR" sz="4000" dirty="0"/>
              <a:t>hysiques et </a:t>
            </a:r>
            <a:r>
              <a:rPr lang="fr-FR" sz="4800" dirty="0"/>
              <a:t>S</a:t>
            </a:r>
            <a:r>
              <a:rPr lang="fr-FR" sz="4000" dirty="0"/>
              <a:t>portives</a:t>
            </a: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>
          <a:xfrm>
            <a:off x="1759237" y="3978621"/>
            <a:ext cx="8673427" cy="1322587"/>
          </a:xfrm>
        </p:spPr>
        <p:txBody>
          <a:bodyPr>
            <a:normAutofit/>
          </a:bodyPr>
          <a:lstStyle/>
          <a:p>
            <a:r>
              <a:rPr lang="fr-FR" sz="2800" dirty="0"/>
              <a:t>Dispositif d’aide à l’étude</a:t>
            </a:r>
          </a:p>
          <a:p>
            <a:r>
              <a:rPr lang="fr-FR" sz="2800" dirty="0"/>
              <a:t>Être étudiant en « Oui si »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emmanuelle.blachon@univ-grenoble-alpes.fr</a:t>
            </a:r>
          </a:p>
        </p:txBody>
      </p:sp>
      <p:pic>
        <p:nvPicPr>
          <p:cNvPr id="9" name="Graphique 8" descr="Football">
            <a:extLst>
              <a:ext uri="{FF2B5EF4-FFF2-40B4-BE49-F238E27FC236}">
                <a16:creationId xmlns:a16="http://schemas.microsoft.com/office/drawing/2014/main" id="{029DA06C-7229-40C0-90FA-A29D7177C3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auto">
          <a:xfrm>
            <a:off x="10749420" y="2321157"/>
            <a:ext cx="1288007" cy="1288007"/>
          </a:xfrm>
          <a:prstGeom prst="rect">
            <a:avLst/>
          </a:prstGeom>
        </p:spPr>
      </p:pic>
      <p:pic>
        <p:nvPicPr>
          <p:cNvPr id="10" name="Graphique 9" descr="Tennis">
            <a:extLst>
              <a:ext uri="{FF2B5EF4-FFF2-40B4-BE49-F238E27FC236}">
                <a16:creationId xmlns:a16="http://schemas.microsoft.com/office/drawing/2014/main" id="{52A4A5B5-8E32-4D93-96EE-4F9FE29441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 bwMode="auto">
          <a:xfrm>
            <a:off x="-122230" y="2542550"/>
            <a:ext cx="1698736" cy="1698736"/>
          </a:xfrm>
          <a:prstGeom prst="rect">
            <a:avLst/>
          </a:prstGeom>
        </p:spPr>
      </p:pic>
      <p:pic>
        <p:nvPicPr>
          <p:cNvPr id="11" name="Graphique 10" descr="Cyclisme">
            <a:extLst>
              <a:ext uri="{FF2B5EF4-FFF2-40B4-BE49-F238E27FC236}">
                <a16:creationId xmlns:a16="http://schemas.microsoft.com/office/drawing/2014/main" id="{A5013B6E-692D-4A62-9CAE-A26A0078B7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 bwMode="auto">
          <a:xfrm>
            <a:off x="111356" y="69080"/>
            <a:ext cx="1282420" cy="1282420"/>
          </a:xfrm>
          <a:prstGeom prst="rect">
            <a:avLst/>
          </a:prstGeom>
        </p:spPr>
      </p:pic>
      <p:pic>
        <p:nvPicPr>
          <p:cNvPr id="12" name="Graphique 11" descr="Natation">
            <a:extLst>
              <a:ext uri="{FF2B5EF4-FFF2-40B4-BE49-F238E27FC236}">
                <a16:creationId xmlns:a16="http://schemas.microsoft.com/office/drawing/2014/main" id="{A809659E-71AF-4D7E-ABE5-6DF67B27108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 bwMode="auto">
          <a:xfrm>
            <a:off x="-66603" y="4978430"/>
            <a:ext cx="1938232" cy="1938232"/>
          </a:xfrm>
          <a:prstGeom prst="rect">
            <a:avLst/>
          </a:prstGeom>
        </p:spPr>
      </p:pic>
      <p:pic>
        <p:nvPicPr>
          <p:cNvPr id="13" name="Graphique 12" descr="Gymnaste : anneaux">
            <a:extLst>
              <a:ext uri="{FF2B5EF4-FFF2-40B4-BE49-F238E27FC236}">
                <a16:creationId xmlns:a16="http://schemas.microsoft.com/office/drawing/2014/main" id="{853B30CF-032B-4B3D-AC73-67CFE6C2D4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 bwMode="auto">
          <a:xfrm>
            <a:off x="10553147" y="5079347"/>
            <a:ext cx="1692144" cy="1692144"/>
          </a:xfrm>
          <a:prstGeom prst="rect">
            <a:avLst/>
          </a:prstGeom>
        </p:spPr>
      </p:pic>
      <p:pic>
        <p:nvPicPr>
          <p:cNvPr id="14" name="Graphique 13" descr="Escalade">
            <a:extLst>
              <a:ext uri="{FF2B5EF4-FFF2-40B4-BE49-F238E27FC236}">
                <a16:creationId xmlns:a16="http://schemas.microsoft.com/office/drawing/2014/main" id="{C11D0249-9A1E-413C-9A98-603DB6AE38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 bwMode="auto">
          <a:xfrm>
            <a:off x="10864928" y="-19247"/>
            <a:ext cx="1288007" cy="128800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10727012-CCE5-CC49-ABD7-AF981E611C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654233" y="27899"/>
            <a:ext cx="2546414" cy="11705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E2B1D24-620E-41FE-83C3-3C44079F1610}"/>
              </a:ext>
            </a:extLst>
          </p:cNvPr>
          <p:cNvSpPr/>
          <p:nvPr/>
        </p:nvSpPr>
        <p:spPr>
          <a:xfrm>
            <a:off x="956219" y="252080"/>
            <a:ext cx="4578324" cy="1519528"/>
          </a:xfrm>
          <a:prstGeom prst="rect">
            <a:avLst/>
          </a:prstGeom>
          <a:noFill/>
        </p:spPr>
        <p:txBody>
          <a:bodyPr wrap="square" lIns="41791" tIns="20896" rIns="41791" bIns="20896">
            <a:spAutoFit/>
          </a:bodyPr>
          <a:lstStyle/>
          <a:p>
            <a:pPr algn="ctr"/>
            <a:r>
              <a:rPr lang="fr-FR" sz="3200" b="1" dirty="0">
                <a:solidFill>
                  <a:srgbClr val="1D2844"/>
                </a:solidFill>
                <a:latin typeface="Ink Free" panose="03080402000500000000" pitchFamily="66" charset="0"/>
              </a:rPr>
              <a:t>Tutorat disciplinaire par les étudiants de L2/L3</a:t>
            </a:r>
          </a:p>
          <a:p>
            <a:pPr algn="ctr"/>
            <a:r>
              <a:rPr lang="fr-FR" sz="3200" b="1" dirty="0">
                <a:solidFill>
                  <a:srgbClr val="1D2844"/>
                </a:solidFill>
                <a:latin typeface="Ink Free" panose="03080402000500000000" pitchFamily="66" charset="0"/>
              </a:rPr>
              <a:t>Suivi « obligatoire »</a:t>
            </a:r>
          </a:p>
        </p:txBody>
      </p:sp>
      <p:graphicFrame>
        <p:nvGraphicFramePr>
          <p:cNvPr id="21" name="Diagramme 20">
            <a:extLst>
              <a:ext uri="{FF2B5EF4-FFF2-40B4-BE49-F238E27FC236}">
                <a16:creationId xmlns:a16="http://schemas.microsoft.com/office/drawing/2014/main" id="{B7ACF6DC-5010-49D8-BF08-4C961B4AC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3027268"/>
              </p:ext>
            </p:extLst>
          </p:nvPr>
        </p:nvGraphicFramePr>
        <p:xfrm>
          <a:off x="387616" y="1998949"/>
          <a:ext cx="5112568" cy="1831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Diagramme 21">
            <a:extLst>
              <a:ext uri="{FF2B5EF4-FFF2-40B4-BE49-F238E27FC236}">
                <a16:creationId xmlns:a16="http://schemas.microsoft.com/office/drawing/2014/main" id="{C27F72DF-7691-45CC-ACBE-B3641C1F4C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1677771"/>
              </p:ext>
            </p:extLst>
          </p:nvPr>
        </p:nvGraphicFramePr>
        <p:xfrm>
          <a:off x="387616" y="3974220"/>
          <a:ext cx="5112568" cy="1831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9358C43A-AFE9-4A40-9900-1F6B4B3E46A3}"/>
              </a:ext>
            </a:extLst>
          </p:cNvPr>
          <p:cNvSpPr/>
          <p:nvPr/>
        </p:nvSpPr>
        <p:spPr>
          <a:xfrm>
            <a:off x="6888088" y="210250"/>
            <a:ext cx="5112568" cy="2011970"/>
          </a:xfrm>
          <a:prstGeom prst="rect">
            <a:avLst/>
          </a:prstGeom>
          <a:noFill/>
        </p:spPr>
        <p:txBody>
          <a:bodyPr wrap="square" lIns="41791" tIns="20896" rIns="41791" bIns="20896">
            <a:spAutoFit/>
          </a:bodyPr>
          <a:lstStyle/>
          <a:p>
            <a:pPr algn="ctr"/>
            <a:r>
              <a:rPr lang="fr-FR" sz="3200" b="1" dirty="0">
                <a:solidFill>
                  <a:srgbClr val="1D2844"/>
                </a:solidFill>
                <a:latin typeface="Ink Free" panose="03080402000500000000" pitchFamily="66" charset="0"/>
              </a:rPr>
              <a:t>Soutien disciplinaire par les enseignants</a:t>
            </a:r>
          </a:p>
          <a:p>
            <a:pPr algn="ctr"/>
            <a:r>
              <a:rPr lang="fr-FR" sz="3200" b="1" dirty="0">
                <a:solidFill>
                  <a:srgbClr val="1D2844"/>
                </a:solidFill>
                <a:latin typeface="Ink Free" panose="03080402000500000000" pitchFamily="66" charset="0"/>
              </a:rPr>
              <a:t>Inscription « volontaire » de l’étudiant 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DE3480E-22A4-4BBE-8195-B50AD67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emmanuelle.blachon@univ-grenoble-alpes.fr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5C2B615-801C-4E49-90FF-4C28ACEEF0B9}"/>
              </a:ext>
            </a:extLst>
          </p:cNvPr>
          <p:cNvSpPr txBox="1"/>
          <p:nvPr/>
        </p:nvSpPr>
        <p:spPr bwMode="auto">
          <a:xfrm>
            <a:off x="280363" y="-98495"/>
            <a:ext cx="965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dirty="0">
                <a:solidFill>
                  <a:srgbClr val="FF0000"/>
                </a:solidFill>
                <a:sym typeface="Wingdings 2" panose="05020102010507070707" pitchFamily="18" charset="2"/>
              </a:rPr>
              <a:t>1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CD3772F-6EFE-804D-B9C4-3E44CE0F2081}"/>
              </a:ext>
            </a:extLst>
          </p:cNvPr>
          <p:cNvSpPr txBox="1"/>
          <p:nvPr/>
        </p:nvSpPr>
        <p:spPr bwMode="auto">
          <a:xfrm>
            <a:off x="6228495" y="-98495"/>
            <a:ext cx="965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dirty="0">
                <a:solidFill>
                  <a:srgbClr val="FF0000"/>
                </a:solidFill>
                <a:sym typeface="Wingdings 2" panose="05020102010507070707" pitchFamily="18" charset="2"/>
              </a:rPr>
              <a:t>2</a:t>
            </a:r>
            <a:endParaRPr lang="fr-FR" sz="8000" dirty="0">
              <a:solidFill>
                <a:srgbClr val="FF0000"/>
              </a:solidFill>
            </a:endParaRPr>
          </a:p>
        </p:txBody>
      </p:sp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id="{B801EB35-EA3E-A440-AA8A-6AF4341E98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9555884"/>
              </p:ext>
            </p:extLst>
          </p:nvPr>
        </p:nvGraphicFramePr>
        <p:xfrm>
          <a:off x="6711035" y="1998949"/>
          <a:ext cx="5112568" cy="1831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16" name="Groupe 15">
            <a:extLst>
              <a:ext uri="{FF2B5EF4-FFF2-40B4-BE49-F238E27FC236}">
                <a16:creationId xmlns:a16="http://schemas.microsoft.com/office/drawing/2014/main" id="{B0D0EE41-0CC0-8A4C-8147-CF1EA1D65DD7}"/>
              </a:ext>
            </a:extLst>
          </p:cNvPr>
          <p:cNvGrpSpPr/>
          <p:nvPr/>
        </p:nvGrpSpPr>
        <p:grpSpPr>
          <a:xfrm>
            <a:off x="9557866" y="3904165"/>
            <a:ext cx="2246518" cy="1868217"/>
            <a:chOff x="2866049" y="-18580"/>
            <a:chExt cx="2246518" cy="1868217"/>
          </a:xfrm>
        </p:grpSpPr>
        <p:sp>
          <p:nvSpPr>
            <p:cNvPr id="17" name="Rectangle : coins arrondis 16">
              <a:extLst>
                <a:ext uri="{FF2B5EF4-FFF2-40B4-BE49-F238E27FC236}">
                  <a16:creationId xmlns:a16="http://schemas.microsoft.com/office/drawing/2014/main" id="{1A780FA3-99E2-BD40-A81A-38FC53D8CC72}"/>
                </a:ext>
              </a:extLst>
            </p:cNvPr>
            <p:cNvSpPr/>
            <p:nvPr/>
          </p:nvSpPr>
          <p:spPr>
            <a:xfrm>
              <a:off x="2866049" y="-18580"/>
              <a:ext cx="2246518" cy="1868217"/>
            </a:xfrm>
            <a:prstGeom prst="roundRect">
              <a:avLst>
                <a:gd name="adj" fmla="val 10000"/>
              </a:avLst>
            </a:prstGeom>
            <a:ln>
              <a:solidFill>
                <a:srgbClr val="E95F3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 : coins arrondis 4">
              <a:extLst>
                <a:ext uri="{FF2B5EF4-FFF2-40B4-BE49-F238E27FC236}">
                  <a16:creationId xmlns:a16="http://schemas.microsoft.com/office/drawing/2014/main" id="{E36B6D0E-2F26-3640-9F73-DF0350CB235B}"/>
                </a:ext>
              </a:extLst>
            </p:cNvPr>
            <p:cNvSpPr txBox="1"/>
            <p:nvPr/>
          </p:nvSpPr>
          <p:spPr>
            <a:xfrm>
              <a:off x="2920767" y="36138"/>
              <a:ext cx="2137082" cy="17587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800" kern="1200" dirty="0">
                  <a:solidFill>
                    <a:schemeClr val="accent4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Environ 4 à 5 séances de soutien / science / semestre</a:t>
              </a:r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FB62B40C-8B13-C244-89E1-3B75991F9514}"/>
              </a:ext>
            </a:extLst>
          </p:cNvPr>
          <p:cNvGrpSpPr/>
          <p:nvPr/>
        </p:nvGrpSpPr>
        <p:grpSpPr>
          <a:xfrm>
            <a:off x="6711035" y="3974220"/>
            <a:ext cx="2042531" cy="1799980"/>
            <a:chOff x="3252" y="15537"/>
            <a:chExt cx="2042531" cy="1799980"/>
          </a:xfrm>
        </p:grpSpPr>
        <p:sp>
          <p:nvSpPr>
            <p:cNvPr id="25" name="Rectangle : coins arrondis 24">
              <a:extLst>
                <a:ext uri="{FF2B5EF4-FFF2-40B4-BE49-F238E27FC236}">
                  <a16:creationId xmlns:a16="http://schemas.microsoft.com/office/drawing/2014/main" id="{1CF2D131-3614-F845-815F-E13056DF536B}"/>
                </a:ext>
              </a:extLst>
            </p:cNvPr>
            <p:cNvSpPr/>
            <p:nvPr/>
          </p:nvSpPr>
          <p:spPr>
            <a:xfrm>
              <a:off x="3252" y="15537"/>
              <a:ext cx="2042531" cy="1799980"/>
            </a:xfrm>
            <a:prstGeom prst="roundRect">
              <a:avLst>
                <a:gd name="adj" fmla="val 10000"/>
              </a:avLst>
            </a:prstGeom>
            <a:ln>
              <a:solidFill>
                <a:srgbClr val="E95F30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Rectangle : coins arrondis 4">
              <a:extLst>
                <a:ext uri="{FF2B5EF4-FFF2-40B4-BE49-F238E27FC236}">
                  <a16:creationId xmlns:a16="http://schemas.microsoft.com/office/drawing/2014/main" id="{EF063A18-D653-4C42-9482-89F36DC93511}"/>
                </a:ext>
              </a:extLst>
            </p:cNvPr>
            <p:cNvSpPr txBox="1"/>
            <p:nvPr/>
          </p:nvSpPr>
          <p:spPr>
            <a:xfrm>
              <a:off x="55972" y="68257"/>
              <a:ext cx="1937091" cy="16945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800" kern="1200" dirty="0">
                  <a:solidFill>
                    <a:schemeClr val="accent4">
                      <a:lumMod val="5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Dans toutes les matières scientifiques</a:t>
              </a: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E5937E2-E1E1-F049-B12B-6659314420B6}"/>
              </a:ext>
            </a:extLst>
          </p:cNvPr>
          <p:cNvGrpSpPr/>
          <p:nvPr/>
        </p:nvGrpSpPr>
        <p:grpSpPr>
          <a:xfrm>
            <a:off x="8938935" y="4636474"/>
            <a:ext cx="434740" cy="506547"/>
            <a:chOff x="2250850" y="662254"/>
            <a:chExt cx="434740" cy="506547"/>
          </a:xfrm>
        </p:grpSpPr>
        <p:sp>
          <p:nvSpPr>
            <p:cNvPr id="28" name="Flèche vers la droite 27">
              <a:extLst>
                <a:ext uri="{FF2B5EF4-FFF2-40B4-BE49-F238E27FC236}">
                  <a16:creationId xmlns:a16="http://schemas.microsoft.com/office/drawing/2014/main" id="{94F98C97-6446-5248-8603-394F14F2880B}"/>
                </a:ext>
              </a:extLst>
            </p:cNvPr>
            <p:cNvSpPr/>
            <p:nvPr/>
          </p:nvSpPr>
          <p:spPr>
            <a:xfrm>
              <a:off x="2250850" y="662254"/>
              <a:ext cx="434740" cy="506547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E95F30"/>
            </a:solidFill>
            <a:ln>
              <a:solidFill>
                <a:srgbClr val="E95F30"/>
              </a:solidFill>
            </a:ln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Flèche vers la droite 4">
              <a:extLst>
                <a:ext uri="{FF2B5EF4-FFF2-40B4-BE49-F238E27FC236}">
                  <a16:creationId xmlns:a16="http://schemas.microsoft.com/office/drawing/2014/main" id="{67257B5B-B6BA-6A42-9911-040DC3599D9F}"/>
                </a:ext>
              </a:extLst>
            </p:cNvPr>
            <p:cNvSpPr txBox="1"/>
            <p:nvPr/>
          </p:nvSpPr>
          <p:spPr>
            <a:xfrm>
              <a:off x="2250850" y="763563"/>
              <a:ext cx="304318" cy="3039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400" kern="12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358C43A-AFE9-4A40-9900-1F6B4B3E46A3}"/>
              </a:ext>
            </a:extLst>
          </p:cNvPr>
          <p:cNvSpPr/>
          <p:nvPr/>
        </p:nvSpPr>
        <p:spPr>
          <a:xfrm>
            <a:off x="6888088" y="210250"/>
            <a:ext cx="5112568" cy="534643"/>
          </a:xfrm>
          <a:prstGeom prst="rect">
            <a:avLst/>
          </a:prstGeom>
          <a:noFill/>
        </p:spPr>
        <p:txBody>
          <a:bodyPr wrap="square" lIns="41791" tIns="20896" rIns="41791" bIns="20896">
            <a:spAutoFit/>
          </a:bodyPr>
          <a:lstStyle/>
          <a:p>
            <a:pPr algn="ctr"/>
            <a:r>
              <a:rPr lang="fr-FR" sz="3200" b="1" dirty="0">
                <a:solidFill>
                  <a:srgbClr val="1D2844"/>
                </a:solidFill>
                <a:latin typeface="Ink Free" panose="03080402000500000000" pitchFamily="66" charset="0"/>
              </a:rPr>
              <a:t>Coaching par les enseignants</a:t>
            </a:r>
          </a:p>
        </p:txBody>
      </p:sp>
      <p:graphicFrame>
        <p:nvGraphicFramePr>
          <p:cNvPr id="24" name="Diagramme 23">
            <a:extLst>
              <a:ext uri="{FF2B5EF4-FFF2-40B4-BE49-F238E27FC236}">
                <a16:creationId xmlns:a16="http://schemas.microsoft.com/office/drawing/2014/main" id="{C1F8F1C5-9DE9-4475-B3B0-17CA1DF4DD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5290805"/>
              </p:ext>
            </p:extLst>
          </p:nvPr>
        </p:nvGraphicFramePr>
        <p:xfrm>
          <a:off x="6476318" y="1052214"/>
          <a:ext cx="5524338" cy="5545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DE3480E-22A4-4BBE-8195-B50AD67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err="1"/>
              <a:t>emmanuelle.blachon@univ-grenoble-alpes.fr</a:t>
            </a:r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2F6D5DF-6B86-457B-911F-CAA99975A463}"/>
              </a:ext>
            </a:extLst>
          </p:cNvPr>
          <p:cNvSpPr/>
          <p:nvPr/>
        </p:nvSpPr>
        <p:spPr bwMode="auto">
          <a:xfrm>
            <a:off x="1162133" y="720841"/>
            <a:ext cx="4578324" cy="903975"/>
          </a:xfrm>
          <a:prstGeom prst="rect">
            <a:avLst/>
          </a:prstGeom>
          <a:noFill/>
        </p:spPr>
        <p:txBody>
          <a:bodyPr wrap="square" lIns="41791" tIns="20896" rIns="41791" bIns="20896">
            <a:spAutoFit/>
          </a:bodyPr>
          <a:lstStyle/>
          <a:p>
            <a:pPr algn="ctr"/>
            <a:r>
              <a:rPr lang="fr-FR" sz="3200" b="1" dirty="0">
                <a:solidFill>
                  <a:schemeClr val="accent2"/>
                </a:solidFill>
                <a:latin typeface="Ink Free" panose="03080402000500000000" pitchFamily="66" charset="0"/>
                <a:cs typeface="Calibri" panose="020F0502020204030204" pitchFamily="34" charset="0"/>
              </a:rPr>
              <a:t>Parrainage </a:t>
            </a:r>
            <a:r>
              <a:rPr lang="fr-FR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étudiants L2/L3</a:t>
            </a:r>
          </a:p>
          <a:p>
            <a:pPr algn="ctr"/>
            <a:r>
              <a:rPr lang="fr-FR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Dispositif sur la base du volontariat</a:t>
            </a:r>
            <a:endParaRPr lang="fr-FR" sz="32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Diagramme 9">
            <a:extLst>
              <a:ext uri="{FF2B5EF4-FFF2-40B4-BE49-F238E27FC236}">
                <a16:creationId xmlns:a16="http://schemas.microsoft.com/office/drawing/2014/main" id="{795CD08D-E75E-40FA-9FD0-A38E264AAC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8306534"/>
              </p:ext>
            </p:extLst>
          </p:nvPr>
        </p:nvGraphicFramePr>
        <p:xfrm>
          <a:off x="836542" y="1753905"/>
          <a:ext cx="5001627" cy="2357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14B769A0-27C3-F64D-9371-C8E5AA578EF3}"/>
              </a:ext>
            </a:extLst>
          </p:cNvPr>
          <p:cNvSpPr txBox="1"/>
          <p:nvPr/>
        </p:nvSpPr>
        <p:spPr bwMode="auto">
          <a:xfrm>
            <a:off x="5740457" y="37495"/>
            <a:ext cx="965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dirty="0">
                <a:solidFill>
                  <a:srgbClr val="FF0000"/>
                </a:solidFill>
                <a:sym typeface="Wingdings 2" panose="05020102010507070707" pitchFamily="18" charset="2"/>
              </a:rPr>
              <a:t>4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F489975-B473-CE4F-9024-878FC7947BE5}"/>
              </a:ext>
            </a:extLst>
          </p:cNvPr>
          <p:cNvSpPr txBox="1"/>
          <p:nvPr/>
        </p:nvSpPr>
        <p:spPr bwMode="auto">
          <a:xfrm>
            <a:off x="445339" y="254245"/>
            <a:ext cx="965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dirty="0">
                <a:solidFill>
                  <a:srgbClr val="FF0000"/>
                </a:solidFill>
                <a:sym typeface="Wingdings 2" panose="05020102010507070707" pitchFamily="18" charset="2"/>
              </a:rPr>
              <a:t>3</a:t>
            </a:r>
            <a:endParaRPr lang="fr-FR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032"/>
      </p:ext>
    </p:extLst>
  </p:cSld>
  <p:clrMapOvr>
    <a:masterClrMapping/>
  </p:clrMapOvr>
</p:sld>
</file>

<file path=ppt/theme/theme1.xml><?xml version="1.0" encoding="utf-8"?>
<a:theme xmlns:a="http://schemas.openxmlformats.org/drawingml/2006/main" name="UGA 2020 STAPS">
  <a:themeElements>
    <a:clrScheme name="UGA 2020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E94808"/>
      </a:accent1>
      <a:accent2>
        <a:srgbClr val="2A2E47"/>
      </a:accent2>
      <a:accent3>
        <a:srgbClr val="FA9066"/>
      </a:accent3>
      <a:accent4>
        <a:srgbClr val="9197BD"/>
      </a:accent4>
      <a:accent5>
        <a:srgbClr val="FCC4AE"/>
      </a:accent5>
      <a:accent6>
        <a:srgbClr val="ADB2CF"/>
      </a:accent6>
      <a:hlink>
        <a:srgbClr val="E94808"/>
      </a:hlink>
      <a:folHlink>
        <a:srgbClr val="2A2E47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GA 2020 STAPS" id="{9D3DBCC0-9723-421B-9F0D-99EB3882952A}" vid="{564E6985-1D52-4543-891A-D3A50AAF13F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4487</TotalTime>
  <Words>287</Words>
  <Application>Microsoft Macintosh PowerPoint</Application>
  <DocSecurity>0</DocSecurity>
  <PresentationFormat>Grand écran</PresentationFormat>
  <Paragraphs>41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Ink Free</vt:lpstr>
      <vt:lpstr>Rockwell</vt:lpstr>
      <vt:lpstr>Wingdings</vt:lpstr>
      <vt:lpstr>UGA 2020 STAPS</vt:lpstr>
      <vt:lpstr>JELU 2021  Sciences et Techniques des Activités Physiques et Sportives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Rentrée universitaire 2017-2018 Sciences et Techniques des Activités Physiques et Sportives</dc:title>
  <dc:subject/>
  <dc:creator>Sandrine Isoard</dc:creator>
  <cp:keywords/>
  <dc:description/>
  <cp:lastModifiedBy>Microsoft Office User</cp:lastModifiedBy>
  <cp:revision>226</cp:revision>
  <dcterms:created xsi:type="dcterms:W3CDTF">2017-08-28T13:21:18Z</dcterms:created>
  <dcterms:modified xsi:type="dcterms:W3CDTF">2021-11-12T15:15:00Z</dcterms:modified>
  <cp:category/>
  <dc:identifier/>
  <cp:contentStatus/>
  <dc:language/>
  <cp:version/>
</cp:coreProperties>
</file>