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47" r:id="rId2"/>
    <p:sldId id="446" r:id="rId3"/>
    <p:sldId id="590" r:id="rId4"/>
    <p:sldId id="398" r:id="rId5"/>
    <p:sldId id="591" r:id="rId6"/>
    <p:sldId id="592" r:id="rId7"/>
    <p:sldId id="593" r:id="rId8"/>
    <p:sldId id="594" r:id="rId9"/>
    <p:sldId id="595" r:id="rId10"/>
    <p:sldId id="596" r:id="rId11"/>
    <p:sldId id="463" r:id="rId12"/>
    <p:sldId id="453" r:id="rId13"/>
    <p:sldId id="458" r:id="rId14"/>
    <p:sldId id="459" r:id="rId15"/>
    <p:sldId id="460" r:id="rId16"/>
    <p:sldId id="506" r:id="rId17"/>
    <p:sldId id="483" r:id="rId18"/>
    <p:sldId id="487" r:id="rId19"/>
    <p:sldId id="489" r:id="rId20"/>
    <p:sldId id="578" r:id="rId21"/>
    <p:sldId id="321" r:id="rId22"/>
    <p:sldId id="572" r:id="rId23"/>
    <p:sldId id="585" r:id="rId24"/>
    <p:sldId id="586" r:id="rId25"/>
    <p:sldId id="587" r:id="rId26"/>
    <p:sldId id="574" r:id="rId27"/>
    <p:sldId id="588" r:id="rId28"/>
    <p:sldId id="589" r:id="rId29"/>
    <p:sldId id="457" r:id="rId30"/>
    <p:sldId id="5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610"/>
    <a:srgbClr val="202C41"/>
    <a:srgbClr val="3B3A57"/>
    <a:srgbClr val="D9D9D9"/>
    <a:srgbClr val="C00000"/>
    <a:srgbClr val="FF9933"/>
    <a:srgbClr val="595959"/>
    <a:srgbClr val="FFFFFF"/>
    <a:srgbClr val="68687E"/>
    <a:srgbClr val="0D11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2795" autoAdjust="0"/>
  </p:normalViewPr>
  <p:slideViewPr>
    <p:cSldViewPr snapToGrid="0">
      <p:cViewPr varScale="1">
        <p:scale>
          <a:sx n="117" d="100"/>
          <a:sy n="117" d="100"/>
        </p:scale>
        <p:origin x="344" y="168"/>
      </p:cViewPr>
      <p:guideLst/>
    </p:cSldViewPr>
  </p:slideViewPr>
  <p:notesTextViewPr>
    <p:cViewPr>
      <p:scale>
        <a:sx n="1" d="1"/>
        <a:sy n="1" d="1"/>
      </p:scale>
      <p:origin x="0" y="0"/>
    </p:cViewPr>
  </p:notesTextViewPr>
  <p:notesViewPr>
    <p:cSldViewPr snapToGrid="0">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28510-D8EB-47AB-9C8E-2605B6717837}" type="doc">
      <dgm:prSet loTypeId="urn:microsoft.com/office/officeart/2008/layout/SquareAccentList" loCatId="list" qsTypeId="urn:microsoft.com/office/officeart/2005/8/quickstyle/3d1" qsCatId="3D" csTypeId="urn:microsoft.com/office/officeart/2005/8/colors/colorful4" csCatId="colorful" phldr="1"/>
      <dgm:spPr/>
      <dgm:t>
        <a:bodyPr/>
        <a:lstStyle/>
        <a:p>
          <a:endParaRPr lang="fr-FR"/>
        </a:p>
      </dgm:t>
    </dgm:pt>
    <dgm:pt modelId="{C0C6ABC9-B559-4790-9971-7D2E49944AD7}">
      <dgm:prSet phldrT="[Texte]"/>
      <dgm:spPr/>
      <dgm:t>
        <a:bodyPr/>
        <a:lstStyle/>
        <a:p>
          <a:r>
            <a:rPr lang="fr-FR" dirty="0">
              <a:latin typeface="Calibri" panose="020F0502020204030204" pitchFamily="34" charset="0"/>
              <a:cs typeface="Calibri" panose="020F0502020204030204" pitchFamily="34" charset="0"/>
            </a:rPr>
            <a:t>Sports Collectifs</a:t>
          </a:r>
        </a:p>
      </dgm:t>
    </dgm:pt>
    <dgm:pt modelId="{A4AD8892-8609-4749-9F5D-10A9AB92EBD4}" type="parTrans" cxnId="{189A96A8-C91D-404C-A6FB-D76D77968B34}">
      <dgm:prSet/>
      <dgm:spPr/>
      <dgm:t>
        <a:bodyPr/>
        <a:lstStyle/>
        <a:p>
          <a:endParaRPr lang="fr-FR">
            <a:latin typeface="Calibri" panose="020F0502020204030204" pitchFamily="34" charset="0"/>
            <a:cs typeface="Calibri" panose="020F0502020204030204" pitchFamily="34" charset="0"/>
          </a:endParaRPr>
        </a:p>
      </dgm:t>
    </dgm:pt>
    <dgm:pt modelId="{5F04EAF1-C56A-42F7-8479-115F2B16C973}" type="sibTrans" cxnId="{189A96A8-C91D-404C-A6FB-D76D77968B34}">
      <dgm:prSet/>
      <dgm:spPr/>
      <dgm:t>
        <a:bodyPr/>
        <a:lstStyle/>
        <a:p>
          <a:endParaRPr lang="fr-FR">
            <a:latin typeface="Calibri" panose="020F0502020204030204" pitchFamily="34" charset="0"/>
            <a:cs typeface="Calibri" panose="020F0502020204030204" pitchFamily="34" charset="0"/>
          </a:endParaRPr>
        </a:p>
      </dgm:t>
    </dgm:pt>
    <dgm:pt modelId="{A9A992BC-ECEF-409B-A853-E4E1898A887E}">
      <dgm:prSet phldrT="[Texte]"/>
      <dgm:spPr/>
      <dgm:t>
        <a:bodyPr/>
        <a:lstStyle/>
        <a:p>
          <a:r>
            <a:rPr lang="fr-FR" dirty="0">
              <a:latin typeface="Calibri" panose="020F0502020204030204" pitchFamily="34" charset="0"/>
              <a:cs typeface="Calibri" panose="020F0502020204030204" pitchFamily="34" charset="0"/>
            </a:rPr>
            <a:t>Football</a:t>
          </a:r>
        </a:p>
      </dgm:t>
    </dgm:pt>
    <dgm:pt modelId="{79A9A5C6-D32D-4D9E-8594-B074CEAC5963}" type="parTrans" cxnId="{BD8CDBC4-E245-4937-BCB1-70E05A873E58}">
      <dgm:prSet/>
      <dgm:spPr/>
      <dgm:t>
        <a:bodyPr/>
        <a:lstStyle/>
        <a:p>
          <a:endParaRPr lang="fr-FR">
            <a:latin typeface="Calibri" panose="020F0502020204030204" pitchFamily="34" charset="0"/>
            <a:cs typeface="Calibri" panose="020F0502020204030204" pitchFamily="34" charset="0"/>
          </a:endParaRPr>
        </a:p>
      </dgm:t>
    </dgm:pt>
    <dgm:pt modelId="{1C6184FA-9294-498C-9ECB-D83CD230CB4F}" type="sibTrans" cxnId="{BD8CDBC4-E245-4937-BCB1-70E05A873E58}">
      <dgm:prSet/>
      <dgm:spPr/>
      <dgm:t>
        <a:bodyPr/>
        <a:lstStyle/>
        <a:p>
          <a:endParaRPr lang="fr-FR">
            <a:latin typeface="Calibri" panose="020F0502020204030204" pitchFamily="34" charset="0"/>
            <a:cs typeface="Calibri" panose="020F0502020204030204" pitchFamily="34" charset="0"/>
          </a:endParaRPr>
        </a:p>
      </dgm:t>
    </dgm:pt>
    <dgm:pt modelId="{CABE0A90-20C5-4A0C-AB02-13E9F8DE089A}">
      <dgm:prSet phldrT="[Texte]"/>
      <dgm:spPr/>
      <dgm:t>
        <a:bodyPr/>
        <a:lstStyle/>
        <a:p>
          <a:r>
            <a:rPr lang="fr-FR" dirty="0">
              <a:latin typeface="Calibri" panose="020F0502020204030204" pitchFamily="34" charset="0"/>
              <a:cs typeface="Calibri" panose="020F0502020204030204" pitchFamily="34" charset="0"/>
            </a:rPr>
            <a:t>Sports et arts Individuels</a:t>
          </a:r>
        </a:p>
      </dgm:t>
    </dgm:pt>
    <dgm:pt modelId="{24C4D7DD-02AE-4D80-89E5-11BF6EAA697A}" type="parTrans" cxnId="{1F3D6F7F-ACBD-45C8-87F3-A31B94C31133}">
      <dgm:prSet/>
      <dgm:spPr/>
      <dgm:t>
        <a:bodyPr/>
        <a:lstStyle/>
        <a:p>
          <a:endParaRPr lang="fr-FR">
            <a:latin typeface="Calibri" panose="020F0502020204030204" pitchFamily="34" charset="0"/>
            <a:cs typeface="Calibri" panose="020F0502020204030204" pitchFamily="34" charset="0"/>
          </a:endParaRPr>
        </a:p>
      </dgm:t>
    </dgm:pt>
    <dgm:pt modelId="{299AE70D-E2FB-4BFF-BFE0-37B74992F534}" type="sibTrans" cxnId="{1F3D6F7F-ACBD-45C8-87F3-A31B94C31133}">
      <dgm:prSet/>
      <dgm:spPr/>
      <dgm:t>
        <a:bodyPr/>
        <a:lstStyle/>
        <a:p>
          <a:endParaRPr lang="fr-FR">
            <a:latin typeface="Calibri" panose="020F0502020204030204" pitchFamily="34" charset="0"/>
            <a:cs typeface="Calibri" panose="020F0502020204030204" pitchFamily="34" charset="0"/>
          </a:endParaRPr>
        </a:p>
      </dgm:t>
    </dgm:pt>
    <dgm:pt modelId="{5422ED1A-168B-4561-A5A9-42EFAA3065D8}">
      <dgm:prSet phldrT="[Texte]"/>
      <dgm:spPr/>
      <dgm:t>
        <a:bodyPr/>
        <a:lstStyle/>
        <a:p>
          <a:r>
            <a:rPr lang="fr-FR" dirty="0">
              <a:latin typeface="Calibri" panose="020F0502020204030204" pitchFamily="34" charset="0"/>
              <a:cs typeface="Calibri" panose="020F0502020204030204" pitchFamily="34" charset="0"/>
            </a:rPr>
            <a:t>Athlétisme</a:t>
          </a:r>
        </a:p>
      </dgm:t>
    </dgm:pt>
    <dgm:pt modelId="{0F5EA1B4-055F-454E-B660-6D71F050E15B}" type="parTrans" cxnId="{0101C6F4-FD27-48B4-B963-29321F34E0B8}">
      <dgm:prSet/>
      <dgm:spPr/>
      <dgm:t>
        <a:bodyPr/>
        <a:lstStyle/>
        <a:p>
          <a:endParaRPr lang="fr-FR">
            <a:latin typeface="Calibri" panose="020F0502020204030204" pitchFamily="34" charset="0"/>
            <a:cs typeface="Calibri" panose="020F0502020204030204" pitchFamily="34" charset="0"/>
          </a:endParaRPr>
        </a:p>
      </dgm:t>
    </dgm:pt>
    <dgm:pt modelId="{0275356B-BEE2-449F-AFAC-7AE880065144}" type="sibTrans" cxnId="{0101C6F4-FD27-48B4-B963-29321F34E0B8}">
      <dgm:prSet/>
      <dgm:spPr/>
      <dgm:t>
        <a:bodyPr/>
        <a:lstStyle/>
        <a:p>
          <a:endParaRPr lang="fr-FR">
            <a:latin typeface="Calibri" panose="020F0502020204030204" pitchFamily="34" charset="0"/>
            <a:cs typeface="Calibri" panose="020F0502020204030204" pitchFamily="34" charset="0"/>
          </a:endParaRPr>
        </a:p>
      </dgm:t>
    </dgm:pt>
    <dgm:pt modelId="{7D57657C-82C2-40EB-AC2C-979D25F426DE}">
      <dgm:prSet phldrT="[Texte]"/>
      <dgm:spPr/>
      <dgm:t>
        <a:bodyPr/>
        <a:lstStyle/>
        <a:p>
          <a:r>
            <a:rPr lang="fr-FR" dirty="0">
              <a:latin typeface="Calibri" panose="020F0502020204030204" pitchFamily="34" charset="0"/>
              <a:cs typeface="Calibri" panose="020F0502020204030204" pitchFamily="34" charset="0"/>
            </a:rPr>
            <a:t>Gymnastique</a:t>
          </a:r>
        </a:p>
      </dgm:t>
    </dgm:pt>
    <dgm:pt modelId="{B30AFE06-C9F8-4F7B-9F35-6481BBFD4C8F}" type="parTrans" cxnId="{AE76D181-455C-40DB-806B-2CB3C050B795}">
      <dgm:prSet/>
      <dgm:spPr/>
      <dgm:t>
        <a:bodyPr/>
        <a:lstStyle/>
        <a:p>
          <a:endParaRPr lang="fr-FR">
            <a:latin typeface="Calibri" panose="020F0502020204030204" pitchFamily="34" charset="0"/>
            <a:cs typeface="Calibri" panose="020F0502020204030204" pitchFamily="34" charset="0"/>
          </a:endParaRPr>
        </a:p>
      </dgm:t>
    </dgm:pt>
    <dgm:pt modelId="{AA390160-2B05-4BE4-B689-91A8293DA189}" type="sibTrans" cxnId="{AE76D181-455C-40DB-806B-2CB3C050B795}">
      <dgm:prSet/>
      <dgm:spPr/>
      <dgm:t>
        <a:bodyPr/>
        <a:lstStyle/>
        <a:p>
          <a:endParaRPr lang="fr-FR">
            <a:latin typeface="Calibri" panose="020F0502020204030204" pitchFamily="34" charset="0"/>
            <a:cs typeface="Calibri" panose="020F0502020204030204" pitchFamily="34" charset="0"/>
          </a:endParaRPr>
        </a:p>
      </dgm:t>
    </dgm:pt>
    <dgm:pt modelId="{AC4DA9A8-AB37-4C48-8264-029FDB911450}">
      <dgm:prSet phldrT="[Texte]"/>
      <dgm:spPr/>
      <dgm:t>
        <a:bodyPr/>
        <a:lstStyle/>
        <a:p>
          <a:r>
            <a:rPr lang="fr-FR" dirty="0">
              <a:latin typeface="Calibri" panose="020F0502020204030204" pitchFamily="34" charset="0"/>
              <a:cs typeface="Calibri" panose="020F0502020204030204" pitchFamily="34" charset="0"/>
            </a:rPr>
            <a:t>Handball</a:t>
          </a:r>
        </a:p>
      </dgm:t>
    </dgm:pt>
    <dgm:pt modelId="{53825B29-F30C-4461-A68C-56E4C2FCE247}" type="parTrans" cxnId="{7538D496-458A-401B-8C8A-A6BFFABBE9E5}">
      <dgm:prSet/>
      <dgm:spPr/>
      <dgm:t>
        <a:bodyPr/>
        <a:lstStyle/>
        <a:p>
          <a:endParaRPr lang="fr-FR">
            <a:latin typeface="Calibri" panose="020F0502020204030204" pitchFamily="34" charset="0"/>
            <a:cs typeface="Calibri" panose="020F0502020204030204" pitchFamily="34" charset="0"/>
          </a:endParaRPr>
        </a:p>
      </dgm:t>
    </dgm:pt>
    <dgm:pt modelId="{27CE265A-2F31-4E11-AE40-FB6CF7C060D6}" type="sibTrans" cxnId="{7538D496-458A-401B-8C8A-A6BFFABBE9E5}">
      <dgm:prSet/>
      <dgm:spPr/>
      <dgm:t>
        <a:bodyPr/>
        <a:lstStyle/>
        <a:p>
          <a:endParaRPr lang="fr-FR">
            <a:latin typeface="Calibri" panose="020F0502020204030204" pitchFamily="34" charset="0"/>
            <a:cs typeface="Calibri" panose="020F0502020204030204" pitchFamily="34" charset="0"/>
          </a:endParaRPr>
        </a:p>
      </dgm:t>
    </dgm:pt>
    <dgm:pt modelId="{05DFB027-AF29-4266-8537-14DEFE8C5187}">
      <dgm:prSet phldrT="[Texte]"/>
      <dgm:spPr/>
      <dgm:t>
        <a:bodyPr/>
        <a:lstStyle/>
        <a:p>
          <a:r>
            <a:rPr lang="fr-FR" dirty="0">
              <a:latin typeface="Calibri" panose="020F0502020204030204" pitchFamily="34" charset="0"/>
              <a:cs typeface="Calibri" panose="020F0502020204030204" pitchFamily="34" charset="0"/>
            </a:rPr>
            <a:t>Rugby</a:t>
          </a:r>
        </a:p>
      </dgm:t>
    </dgm:pt>
    <dgm:pt modelId="{CC8A7CBC-68CA-4D0C-AFD3-B11D2FD5D9A7}" type="parTrans" cxnId="{D28CE9E0-8E34-40B9-99BB-903D8B160E46}">
      <dgm:prSet/>
      <dgm:spPr/>
      <dgm:t>
        <a:bodyPr/>
        <a:lstStyle/>
        <a:p>
          <a:endParaRPr lang="fr-FR">
            <a:latin typeface="Calibri" panose="020F0502020204030204" pitchFamily="34" charset="0"/>
            <a:cs typeface="Calibri" panose="020F0502020204030204" pitchFamily="34" charset="0"/>
          </a:endParaRPr>
        </a:p>
      </dgm:t>
    </dgm:pt>
    <dgm:pt modelId="{A3C115CC-1903-442D-9D1B-3D6526643FD7}" type="sibTrans" cxnId="{D28CE9E0-8E34-40B9-99BB-903D8B160E46}">
      <dgm:prSet/>
      <dgm:spPr/>
      <dgm:t>
        <a:bodyPr/>
        <a:lstStyle/>
        <a:p>
          <a:endParaRPr lang="fr-FR">
            <a:latin typeface="Calibri" panose="020F0502020204030204" pitchFamily="34" charset="0"/>
            <a:cs typeface="Calibri" panose="020F0502020204030204" pitchFamily="34" charset="0"/>
          </a:endParaRPr>
        </a:p>
      </dgm:t>
    </dgm:pt>
    <dgm:pt modelId="{128704DB-FD93-400D-93C8-102F2F1FB54F}">
      <dgm:prSet phldrT="[Texte]"/>
      <dgm:spPr/>
      <dgm:t>
        <a:bodyPr/>
        <a:lstStyle/>
        <a:p>
          <a:r>
            <a:rPr lang="fr-FR" dirty="0">
              <a:latin typeface="Calibri" panose="020F0502020204030204" pitchFamily="34" charset="0"/>
              <a:cs typeface="Calibri" panose="020F0502020204030204" pitchFamily="34" charset="0"/>
            </a:rPr>
            <a:t>Basketball</a:t>
          </a:r>
        </a:p>
      </dgm:t>
    </dgm:pt>
    <dgm:pt modelId="{CB271DE5-2691-4683-B76B-46E08AFD8A6A}" type="parTrans" cxnId="{C8704181-A339-407E-BB58-0E07E6075152}">
      <dgm:prSet/>
      <dgm:spPr/>
      <dgm:t>
        <a:bodyPr/>
        <a:lstStyle/>
        <a:p>
          <a:endParaRPr lang="fr-FR">
            <a:latin typeface="Calibri" panose="020F0502020204030204" pitchFamily="34" charset="0"/>
            <a:cs typeface="Calibri" panose="020F0502020204030204" pitchFamily="34" charset="0"/>
          </a:endParaRPr>
        </a:p>
      </dgm:t>
    </dgm:pt>
    <dgm:pt modelId="{72F1D6EE-9A66-431E-99CA-B1387E973744}" type="sibTrans" cxnId="{C8704181-A339-407E-BB58-0E07E6075152}">
      <dgm:prSet/>
      <dgm:spPr/>
      <dgm:t>
        <a:bodyPr/>
        <a:lstStyle/>
        <a:p>
          <a:endParaRPr lang="fr-FR">
            <a:latin typeface="Calibri" panose="020F0502020204030204" pitchFamily="34" charset="0"/>
            <a:cs typeface="Calibri" panose="020F0502020204030204" pitchFamily="34" charset="0"/>
          </a:endParaRPr>
        </a:p>
      </dgm:t>
    </dgm:pt>
    <dgm:pt modelId="{5FAFEDF7-31EF-4E38-81EF-B8866B28AA28}">
      <dgm:prSet phldrT="[Texte]"/>
      <dgm:spPr/>
      <dgm:t>
        <a:bodyPr/>
        <a:lstStyle/>
        <a:p>
          <a:r>
            <a:rPr lang="fr-FR" dirty="0">
              <a:latin typeface="Calibri" panose="020F0502020204030204" pitchFamily="34" charset="0"/>
              <a:cs typeface="Calibri" panose="020F0502020204030204" pitchFamily="34" charset="0"/>
            </a:rPr>
            <a:t>Natation</a:t>
          </a:r>
        </a:p>
      </dgm:t>
    </dgm:pt>
    <dgm:pt modelId="{2CCCFABC-2918-4243-BA8C-92654B2BBAE3}" type="parTrans" cxnId="{A978E124-FEF5-44AE-9838-D479D99D292E}">
      <dgm:prSet/>
      <dgm:spPr/>
      <dgm:t>
        <a:bodyPr/>
        <a:lstStyle/>
        <a:p>
          <a:endParaRPr lang="fr-FR">
            <a:latin typeface="Calibri" panose="020F0502020204030204" pitchFamily="34" charset="0"/>
            <a:cs typeface="Calibri" panose="020F0502020204030204" pitchFamily="34" charset="0"/>
          </a:endParaRPr>
        </a:p>
      </dgm:t>
    </dgm:pt>
    <dgm:pt modelId="{901C483A-5B2D-4DC1-8225-A9D9BCD7C5BD}" type="sibTrans" cxnId="{A978E124-FEF5-44AE-9838-D479D99D292E}">
      <dgm:prSet/>
      <dgm:spPr/>
      <dgm:t>
        <a:bodyPr/>
        <a:lstStyle/>
        <a:p>
          <a:endParaRPr lang="fr-FR">
            <a:latin typeface="Calibri" panose="020F0502020204030204" pitchFamily="34" charset="0"/>
            <a:cs typeface="Calibri" panose="020F0502020204030204" pitchFamily="34" charset="0"/>
          </a:endParaRPr>
        </a:p>
      </dgm:t>
    </dgm:pt>
    <dgm:pt modelId="{6764C633-8895-4311-AE20-3ED51EEB8111}">
      <dgm:prSet phldrT="[Texte]"/>
      <dgm:spPr/>
      <dgm:t>
        <a:bodyPr/>
        <a:lstStyle/>
        <a:p>
          <a:r>
            <a:rPr lang="fr-FR" dirty="0">
              <a:latin typeface="Calibri" panose="020F0502020204030204" pitchFamily="34" charset="0"/>
              <a:cs typeface="Calibri" panose="020F0502020204030204" pitchFamily="34" charset="0"/>
            </a:rPr>
            <a:t>Judo</a:t>
          </a:r>
        </a:p>
      </dgm:t>
    </dgm:pt>
    <dgm:pt modelId="{3AA4B86F-E833-43F5-9EDA-9CDF1934D163}" type="parTrans" cxnId="{085D09A6-E5F3-45C3-B8ED-9989A6A0FC23}">
      <dgm:prSet/>
      <dgm:spPr/>
      <dgm:t>
        <a:bodyPr/>
        <a:lstStyle/>
        <a:p>
          <a:endParaRPr lang="fr-FR">
            <a:latin typeface="Calibri" panose="020F0502020204030204" pitchFamily="34" charset="0"/>
            <a:cs typeface="Calibri" panose="020F0502020204030204" pitchFamily="34" charset="0"/>
          </a:endParaRPr>
        </a:p>
      </dgm:t>
    </dgm:pt>
    <dgm:pt modelId="{1E28644E-7FCE-4D5F-95C4-C78EC3FB249C}" type="sibTrans" cxnId="{085D09A6-E5F3-45C3-B8ED-9989A6A0FC23}">
      <dgm:prSet/>
      <dgm:spPr/>
      <dgm:t>
        <a:bodyPr/>
        <a:lstStyle/>
        <a:p>
          <a:endParaRPr lang="fr-FR">
            <a:latin typeface="Calibri" panose="020F0502020204030204" pitchFamily="34" charset="0"/>
            <a:cs typeface="Calibri" panose="020F0502020204030204" pitchFamily="34" charset="0"/>
          </a:endParaRPr>
        </a:p>
      </dgm:t>
    </dgm:pt>
    <dgm:pt modelId="{A0E44F16-DB19-4B71-B5CF-79CE2CB486B2}">
      <dgm:prSet phldrT="[Texte]"/>
      <dgm:spPr/>
      <dgm:t>
        <a:bodyPr/>
        <a:lstStyle/>
        <a:p>
          <a:r>
            <a:rPr lang="fr-FR" dirty="0">
              <a:latin typeface="Calibri" panose="020F0502020204030204" pitchFamily="34" charset="0"/>
              <a:cs typeface="Calibri" panose="020F0502020204030204" pitchFamily="34" charset="0"/>
            </a:rPr>
            <a:t>Sport </a:t>
          </a:r>
          <a:r>
            <a:rPr lang="fr-FR">
              <a:latin typeface="Calibri" panose="020F0502020204030204" pitchFamily="34" charset="0"/>
              <a:cs typeface="Calibri" panose="020F0502020204030204" pitchFamily="34" charset="0"/>
            </a:rPr>
            <a:t>de raquettes</a:t>
          </a:r>
          <a:endParaRPr lang="fr-FR" dirty="0">
            <a:latin typeface="Calibri" panose="020F0502020204030204" pitchFamily="34" charset="0"/>
            <a:cs typeface="Calibri" panose="020F0502020204030204" pitchFamily="34" charset="0"/>
          </a:endParaRPr>
        </a:p>
      </dgm:t>
    </dgm:pt>
    <dgm:pt modelId="{864FD82C-0643-4FB3-A16A-B3D9934E3F2F}" type="parTrans" cxnId="{B9A801AD-19E2-48E3-B7E4-5B23E2C2A828}">
      <dgm:prSet/>
      <dgm:spPr/>
      <dgm:t>
        <a:bodyPr/>
        <a:lstStyle/>
        <a:p>
          <a:endParaRPr lang="fr-FR">
            <a:latin typeface="Calibri" panose="020F0502020204030204" pitchFamily="34" charset="0"/>
            <a:cs typeface="Calibri" panose="020F0502020204030204" pitchFamily="34" charset="0"/>
          </a:endParaRPr>
        </a:p>
      </dgm:t>
    </dgm:pt>
    <dgm:pt modelId="{24B413A2-98E4-4564-9060-92F244CED459}" type="sibTrans" cxnId="{B9A801AD-19E2-48E3-B7E4-5B23E2C2A828}">
      <dgm:prSet/>
      <dgm:spPr/>
      <dgm:t>
        <a:bodyPr/>
        <a:lstStyle/>
        <a:p>
          <a:endParaRPr lang="fr-FR">
            <a:latin typeface="Calibri" panose="020F0502020204030204" pitchFamily="34" charset="0"/>
            <a:cs typeface="Calibri" panose="020F0502020204030204" pitchFamily="34" charset="0"/>
          </a:endParaRPr>
        </a:p>
      </dgm:t>
    </dgm:pt>
    <dgm:pt modelId="{8F6CA944-E121-42BB-9F1E-E9D28DBDF17B}">
      <dgm:prSet phldrT="[Texte]"/>
      <dgm:spPr/>
      <dgm:t>
        <a:bodyPr/>
        <a:lstStyle/>
        <a:p>
          <a:r>
            <a:rPr lang="fr-FR" dirty="0">
              <a:latin typeface="Calibri" panose="020F0502020204030204" pitchFamily="34" charset="0"/>
              <a:cs typeface="Calibri" panose="020F0502020204030204" pitchFamily="34" charset="0"/>
            </a:rPr>
            <a:t>Escalade</a:t>
          </a:r>
        </a:p>
      </dgm:t>
    </dgm:pt>
    <dgm:pt modelId="{7E203CAB-AEC0-4CEF-BD97-C763EEA54984}" type="parTrans" cxnId="{611A3A4F-D447-453E-9296-0783156B9C41}">
      <dgm:prSet/>
      <dgm:spPr/>
      <dgm:t>
        <a:bodyPr/>
        <a:lstStyle/>
        <a:p>
          <a:endParaRPr lang="fr-FR">
            <a:latin typeface="Calibri" panose="020F0502020204030204" pitchFamily="34" charset="0"/>
            <a:cs typeface="Calibri" panose="020F0502020204030204" pitchFamily="34" charset="0"/>
          </a:endParaRPr>
        </a:p>
      </dgm:t>
    </dgm:pt>
    <dgm:pt modelId="{A47AD87A-F4C9-4D65-9DA6-80EBE81D6422}" type="sibTrans" cxnId="{611A3A4F-D447-453E-9296-0783156B9C41}">
      <dgm:prSet/>
      <dgm:spPr/>
      <dgm:t>
        <a:bodyPr/>
        <a:lstStyle/>
        <a:p>
          <a:endParaRPr lang="fr-FR">
            <a:latin typeface="Calibri" panose="020F0502020204030204" pitchFamily="34" charset="0"/>
            <a:cs typeface="Calibri" panose="020F0502020204030204" pitchFamily="34" charset="0"/>
          </a:endParaRPr>
        </a:p>
      </dgm:t>
    </dgm:pt>
    <dgm:pt modelId="{380A66F1-94C3-4113-B36D-4C89EE8DDD47}">
      <dgm:prSet phldrT="[Texte]"/>
      <dgm:spPr/>
      <dgm:t>
        <a:bodyPr/>
        <a:lstStyle/>
        <a:p>
          <a:r>
            <a:rPr lang="fr-FR" dirty="0">
              <a:latin typeface="Calibri" panose="020F0502020204030204" pitchFamily="34" charset="0"/>
              <a:cs typeface="Calibri" panose="020F0502020204030204" pitchFamily="34" charset="0"/>
            </a:rPr>
            <a:t>Cyclisme</a:t>
          </a:r>
        </a:p>
      </dgm:t>
    </dgm:pt>
    <dgm:pt modelId="{8A3F9813-D90E-483C-8688-5125F1BFBDE8}" type="parTrans" cxnId="{D8A087D6-538B-4F03-8E70-DC4BE637D590}">
      <dgm:prSet/>
      <dgm:spPr/>
      <dgm:t>
        <a:bodyPr/>
        <a:lstStyle/>
        <a:p>
          <a:endParaRPr lang="fr-FR">
            <a:latin typeface="Calibri" panose="020F0502020204030204" pitchFamily="34" charset="0"/>
            <a:cs typeface="Calibri" panose="020F0502020204030204" pitchFamily="34" charset="0"/>
          </a:endParaRPr>
        </a:p>
      </dgm:t>
    </dgm:pt>
    <dgm:pt modelId="{89C4E3E4-A388-4820-A7ED-A1DA20FF122D}" type="sibTrans" cxnId="{D8A087D6-538B-4F03-8E70-DC4BE637D590}">
      <dgm:prSet/>
      <dgm:spPr/>
      <dgm:t>
        <a:bodyPr/>
        <a:lstStyle/>
        <a:p>
          <a:endParaRPr lang="fr-FR">
            <a:latin typeface="Calibri" panose="020F0502020204030204" pitchFamily="34" charset="0"/>
            <a:cs typeface="Calibri" panose="020F0502020204030204" pitchFamily="34" charset="0"/>
          </a:endParaRPr>
        </a:p>
      </dgm:t>
    </dgm:pt>
    <dgm:pt modelId="{0F2C0CA1-366D-4112-9D38-BCF02F308BDB}">
      <dgm:prSet phldrT="[Texte]"/>
      <dgm:spPr/>
      <dgm:t>
        <a:bodyPr/>
        <a:lstStyle/>
        <a:p>
          <a:r>
            <a:rPr lang="fr-FR" dirty="0">
              <a:latin typeface="Calibri" panose="020F0502020204030204" pitchFamily="34" charset="0"/>
              <a:cs typeface="Calibri" panose="020F0502020204030204" pitchFamily="34" charset="0"/>
            </a:rPr>
            <a:t>Danse</a:t>
          </a:r>
        </a:p>
      </dgm:t>
    </dgm:pt>
    <dgm:pt modelId="{8C635073-C38E-4C42-B11C-E7E219DAED21}" type="parTrans" cxnId="{E6D39CA3-482D-48C7-B8AC-EDD001FEE2C8}">
      <dgm:prSet/>
      <dgm:spPr/>
      <dgm:t>
        <a:bodyPr/>
        <a:lstStyle/>
        <a:p>
          <a:endParaRPr lang="fr-FR">
            <a:latin typeface="Calibri" panose="020F0502020204030204" pitchFamily="34" charset="0"/>
            <a:cs typeface="Calibri" panose="020F0502020204030204" pitchFamily="34" charset="0"/>
          </a:endParaRPr>
        </a:p>
      </dgm:t>
    </dgm:pt>
    <dgm:pt modelId="{BBA45B51-9D77-463E-8E26-22D727ACE990}" type="sibTrans" cxnId="{E6D39CA3-482D-48C7-B8AC-EDD001FEE2C8}">
      <dgm:prSet/>
      <dgm:spPr/>
      <dgm:t>
        <a:bodyPr/>
        <a:lstStyle/>
        <a:p>
          <a:endParaRPr lang="fr-FR">
            <a:latin typeface="Calibri" panose="020F0502020204030204" pitchFamily="34" charset="0"/>
            <a:cs typeface="Calibri" panose="020F0502020204030204" pitchFamily="34" charset="0"/>
          </a:endParaRPr>
        </a:p>
      </dgm:t>
    </dgm:pt>
    <dgm:pt modelId="{AC0C1B15-6A96-F843-BF25-1534BF9117DE}">
      <dgm:prSet phldrT="[Texte]"/>
      <dgm:spPr/>
      <dgm:t>
        <a:bodyPr/>
        <a:lstStyle/>
        <a:p>
          <a:r>
            <a:rPr lang="fr-FR" dirty="0">
              <a:latin typeface="Calibri" panose="020F0502020204030204" pitchFamily="34" charset="0"/>
              <a:cs typeface="Calibri" panose="020F0502020204030204" pitchFamily="34" charset="0"/>
            </a:rPr>
            <a:t>Volley Ball </a:t>
          </a:r>
        </a:p>
      </dgm:t>
    </dgm:pt>
    <dgm:pt modelId="{8E4C9BC6-905E-AD4B-86DC-94F47C6EE738}" type="parTrans" cxnId="{D98351B0-CA24-774B-8086-D488912ECAEA}">
      <dgm:prSet/>
      <dgm:spPr/>
      <dgm:t>
        <a:bodyPr/>
        <a:lstStyle/>
        <a:p>
          <a:endParaRPr lang="fr-FR"/>
        </a:p>
      </dgm:t>
    </dgm:pt>
    <dgm:pt modelId="{B6FD275E-A881-A14B-8D1E-D4919A854917}" type="sibTrans" cxnId="{D98351B0-CA24-774B-8086-D488912ECAEA}">
      <dgm:prSet/>
      <dgm:spPr/>
      <dgm:t>
        <a:bodyPr/>
        <a:lstStyle/>
        <a:p>
          <a:endParaRPr lang="fr-FR"/>
        </a:p>
      </dgm:t>
    </dgm:pt>
    <dgm:pt modelId="{845809EB-BD06-4AF8-A2DD-8ECB39D1ADD6}" type="pres">
      <dgm:prSet presAssocID="{E7128510-D8EB-47AB-9C8E-2605B6717837}" presName="layout" presStyleCnt="0">
        <dgm:presLayoutVars>
          <dgm:chMax/>
          <dgm:chPref/>
          <dgm:dir/>
          <dgm:resizeHandles/>
        </dgm:presLayoutVars>
      </dgm:prSet>
      <dgm:spPr/>
    </dgm:pt>
    <dgm:pt modelId="{F20DCCBF-0DA6-41BA-913C-DA6CF910D2F7}" type="pres">
      <dgm:prSet presAssocID="{C0C6ABC9-B559-4790-9971-7D2E49944AD7}" presName="root" presStyleCnt="0">
        <dgm:presLayoutVars>
          <dgm:chMax/>
          <dgm:chPref/>
        </dgm:presLayoutVars>
      </dgm:prSet>
      <dgm:spPr/>
    </dgm:pt>
    <dgm:pt modelId="{1F38764F-67F1-44C3-8ECE-969A24A108E2}" type="pres">
      <dgm:prSet presAssocID="{C0C6ABC9-B559-4790-9971-7D2E49944AD7}" presName="rootComposite" presStyleCnt="0">
        <dgm:presLayoutVars/>
      </dgm:prSet>
      <dgm:spPr/>
    </dgm:pt>
    <dgm:pt modelId="{6DF3D3C3-D5BB-4ECB-8F2E-B6C678616302}" type="pres">
      <dgm:prSet presAssocID="{C0C6ABC9-B559-4790-9971-7D2E49944AD7}" presName="ParentAccent" presStyleLbl="alignNode1" presStyleIdx="0" presStyleCnt="2"/>
      <dgm:spPr/>
    </dgm:pt>
    <dgm:pt modelId="{393ADC55-48A4-4D05-AF2A-37F487CA1D5C}" type="pres">
      <dgm:prSet presAssocID="{C0C6ABC9-B559-4790-9971-7D2E49944AD7}" presName="ParentSmallAccent" presStyleLbl="fgAcc1" presStyleIdx="0" presStyleCnt="2"/>
      <dgm:spPr/>
    </dgm:pt>
    <dgm:pt modelId="{89002552-87DC-45B7-BDEA-DC1C45B9A27E}" type="pres">
      <dgm:prSet presAssocID="{C0C6ABC9-B559-4790-9971-7D2E49944AD7}" presName="Parent" presStyleLbl="revTx" presStyleIdx="0" presStyleCnt="15">
        <dgm:presLayoutVars>
          <dgm:chMax/>
          <dgm:chPref val="4"/>
          <dgm:bulletEnabled val="1"/>
        </dgm:presLayoutVars>
      </dgm:prSet>
      <dgm:spPr/>
    </dgm:pt>
    <dgm:pt modelId="{5212036B-19E2-455B-999C-F550BDBD37FF}" type="pres">
      <dgm:prSet presAssocID="{C0C6ABC9-B559-4790-9971-7D2E49944AD7}" presName="childShape" presStyleCnt="0">
        <dgm:presLayoutVars>
          <dgm:chMax val="0"/>
          <dgm:chPref val="0"/>
        </dgm:presLayoutVars>
      </dgm:prSet>
      <dgm:spPr/>
    </dgm:pt>
    <dgm:pt modelId="{3788F795-61E9-4B21-85F5-6FF9D1AC4BE4}" type="pres">
      <dgm:prSet presAssocID="{A9A992BC-ECEF-409B-A853-E4E1898A887E}" presName="childComposite" presStyleCnt="0">
        <dgm:presLayoutVars>
          <dgm:chMax val="0"/>
          <dgm:chPref val="0"/>
        </dgm:presLayoutVars>
      </dgm:prSet>
      <dgm:spPr/>
    </dgm:pt>
    <dgm:pt modelId="{CFD9365B-FBF3-4B41-987D-8D6554DDCEA6}" type="pres">
      <dgm:prSet presAssocID="{A9A992BC-ECEF-409B-A853-E4E1898A887E}" presName="ChildAccent" presStyleLbl="solidFgAcc1" presStyleIdx="0" presStyleCnt="13"/>
      <dgm:spPr/>
    </dgm:pt>
    <dgm:pt modelId="{0B2706FA-38F8-4FAF-986E-B3B0771D1F1F}" type="pres">
      <dgm:prSet presAssocID="{A9A992BC-ECEF-409B-A853-E4E1898A887E}" presName="Child" presStyleLbl="revTx" presStyleIdx="1" presStyleCnt="15">
        <dgm:presLayoutVars>
          <dgm:chMax val="0"/>
          <dgm:chPref val="0"/>
          <dgm:bulletEnabled val="1"/>
        </dgm:presLayoutVars>
      </dgm:prSet>
      <dgm:spPr/>
    </dgm:pt>
    <dgm:pt modelId="{939A9D42-E964-4D2B-A0F1-259D63790380}" type="pres">
      <dgm:prSet presAssocID="{AC4DA9A8-AB37-4C48-8264-029FDB911450}" presName="childComposite" presStyleCnt="0">
        <dgm:presLayoutVars>
          <dgm:chMax val="0"/>
          <dgm:chPref val="0"/>
        </dgm:presLayoutVars>
      </dgm:prSet>
      <dgm:spPr/>
    </dgm:pt>
    <dgm:pt modelId="{44AF643B-662E-46E3-9D0D-D3083A2968D3}" type="pres">
      <dgm:prSet presAssocID="{AC4DA9A8-AB37-4C48-8264-029FDB911450}" presName="ChildAccent" presStyleLbl="solidFgAcc1" presStyleIdx="1" presStyleCnt="13"/>
      <dgm:spPr/>
    </dgm:pt>
    <dgm:pt modelId="{B766FF6A-A665-444D-B3EF-86943E6D0AB3}" type="pres">
      <dgm:prSet presAssocID="{AC4DA9A8-AB37-4C48-8264-029FDB911450}" presName="Child" presStyleLbl="revTx" presStyleIdx="2" presStyleCnt="15">
        <dgm:presLayoutVars>
          <dgm:chMax val="0"/>
          <dgm:chPref val="0"/>
          <dgm:bulletEnabled val="1"/>
        </dgm:presLayoutVars>
      </dgm:prSet>
      <dgm:spPr/>
    </dgm:pt>
    <dgm:pt modelId="{40D72B3C-2FE5-4357-9B60-15A0DBF8F615}" type="pres">
      <dgm:prSet presAssocID="{05DFB027-AF29-4266-8537-14DEFE8C5187}" presName="childComposite" presStyleCnt="0">
        <dgm:presLayoutVars>
          <dgm:chMax val="0"/>
          <dgm:chPref val="0"/>
        </dgm:presLayoutVars>
      </dgm:prSet>
      <dgm:spPr/>
    </dgm:pt>
    <dgm:pt modelId="{33E1E755-3D9A-4DAC-9D29-2E704842ED06}" type="pres">
      <dgm:prSet presAssocID="{05DFB027-AF29-4266-8537-14DEFE8C5187}" presName="ChildAccent" presStyleLbl="solidFgAcc1" presStyleIdx="2" presStyleCnt="13"/>
      <dgm:spPr/>
    </dgm:pt>
    <dgm:pt modelId="{00E39972-EA4F-497F-B8A7-7B7D7578C913}" type="pres">
      <dgm:prSet presAssocID="{05DFB027-AF29-4266-8537-14DEFE8C5187}" presName="Child" presStyleLbl="revTx" presStyleIdx="3" presStyleCnt="15">
        <dgm:presLayoutVars>
          <dgm:chMax val="0"/>
          <dgm:chPref val="0"/>
          <dgm:bulletEnabled val="1"/>
        </dgm:presLayoutVars>
      </dgm:prSet>
      <dgm:spPr/>
    </dgm:pt>
    <dgm:pt modelId="{88C5C828-96B5-4CB6-8570-E48168B8A8CA}" type="pres">
      <dgm:prSet presAssocID="{128704DB-FD93-400D-93C8-102F2F1FB54F}" presName="childComposite" presStyleCnt="0">
        <dgm:presLayoutVars>
          <dgm:chMax val="0"/>
          <dgm:chPref val="0"/>
        </dgm:presLayoutVars>
      </dgm:prSet>
      <dgm:spPr/>
    </dgm:pt>
    <dgm:pt modelId="{6C3DDE80-007E-43E6-98FA-81E2324A0BFB}" type="pres">
      <dgm:prSet presAssocID="{128704DB-FD93-400D-93C8-102F2F1FB54F}" presName="ChildAccent" presStyleLbl="solidFgAcc1" presStyleIdx="3" presStyleCnt="13"/>
      <dgm:spPr/>
    </dgm:pt>
    <dgm:pt modelId="{63B54294-FFE9-45A2-B62F-8701CB162267}" type="pres">
      <dgm:prSet presAssocID="{128704DB-FD93-400D-93C8-102F2F1FB54F}" presName="Child" presStyleLbl="revTx" presStyleIdx="4" presStyleCnt="15">
        <dgm:presLayoutVars>
          <dgm:chMax val="0"/>
          <dgm:chPref val="0"/>
          <dgm:bulletEnabled val="1"/>
        </dgm:presLayoutVars>
      </dgm:prSet>
      <dgm:spPr/>
    </dgm:pt>
    <dgm:pt modelId="{3EFEE4CB-8CE8-3E40-9386-2CCAE453F8C6}" type="pres">
      <dgm:prSet presAssocID="{AC0C1B15-6A96-F843-BF25-1534BF9117DE}" presName="childComposite" presStyleCnt="0">
        <dgm:presLayoutVars>
          <dgm:chMax val="0"/>
          <dgm:chPref val="0"/>
        </dgm:presLayoutVars>
      </dgm:prSet>
      <dgm:spPr/>
    </dgm:pt>
    <dgm:pt modelId="{7CE6AC6C-7B8F-6442-8589-5F0F1053CE05}" type="pres">
      <dgm:prSet presAssocID="{AC0C1B15-6A96-F843-BF25-1534BF9117DE}" presName="ChildAccent" presStyleLbl="solidFgAcc1" presStyleIdx="4" presStyleCnt="13"/>
      <dgm:spPr/>
    </dgm:pt>
    <dgm:pt modelId="{D7B46C74-A6C1-8B49-A861-FEAA295F9FCF}" type="pres">
      <dgm:prSet presAssocID="{AC0C1B15-6A96-F843-BF25-1534BF9117DE}" presName="Child" presStyleLbl="revTx" presStyleIdx="5" presStyleCnt="15">
        <dgm:presLayoutVars>
          <dgm:chMax val="0"/>
          <dgm:chPref val="0"/>
          <dgm:bulletEnabled val="1"/>
        </dgm:presLayoutVars>
      </dgm:prSet>
      <dgm:spPr/>
    </dgm:pt>
    <dgm:pt modelId="{6E075989-4EA1-43E3-9F72-B77E95C9B5A5}" type="pres">
      <dgm:prSet presAssocID="{CABE0A90-20C5-4A0C-AB02-13E9F8DE089A}" presName="root" presStyleCnt="0">
        <dgm:presLayoutVars>
          <dgm:chMax/>
          <dgm:chPref/>
        </dgm:presLayoutVars>
      </dgm:prSet>
      <dgm:spPr/>
    </dgm:pt>
    <dgm:pt modelId="{54D5F874-8380-4578-8FBE-EB9EB6C04704}" type="pres">
      <dgm:prSet presAssocID="{CABE0A90-20C5-4A0C-AB02-13E9F8DE089A}" presName="rootComposite" presStyleCnt="0">
        <dgm:presLayoutVars/>
      </dgm:prSet>
      <dgm:spPr/>
    </dgm:pt>
    <dgm:pt modelId="{A9F19641-98B6-4506-AEDE-141589B09A1C}" type="pres">
      <dgm:prSet presAssocID="{CABE0A90-20C5-4A0C-AB02-13E9F8DE089A}" presName="ParentAccent" presStyleLbl="alignNode1" presStyleIdx="1" presStyleCnt="2"/>
      <dgm:spPr/>
    </dgm:pt>
    <dgm:pt modelId="{F42D8CCF-B93F-40AF-9025-F5A967BD6CEE}" type="pres">
      <dgm:prSet presAssocID="{CABE0A90-20C5-4A0C-AB02-13E9F8DE089A}" presName="ParentSmallAccent" presStyleLbl="fgAcc1" presStyleIdx="1" presStyleCnt="2"/>
      <dgm:spPr/>
    </dgm:pt>
    <dgm:pt modelId="{370AF99B-8A76-4AA7-8074-D5B4AA74D73F}" type="pres">
      <dgm:prSet presAssocID="{CABE0A90-20C5-4A0C-AB02-13E9F8DE089A}" presName="Parent" presStyleLbl="revTx" presStyleIdx="6" presStyleCnt="15">
        <dgm:presLayoutVars>
          <dgm:chMax/>
          <dgm:chPref val="4"/>
          <dgm:bulletEnabled val="1"/>
        </dgm:presLayoutVars>
      </dgm:prSet>
      <dgm:spPr/>
    </dgm:pt>
    <dgm:pt modelId="{B6321EA3-46E3-42B8-BF98-3A993CAB1D2F}" type="pres">
      <dgm:prSet presAssocID="{CABE0A90-20C5-4A0C-AB02-13E9F8DE089A}" presName="childShape" presStyleCnt="0">
        <dgm:presLayoutVars>
          <dgm:chMax val="0"/>
          <dgm:chPref val="0"/>
        </dgm:presLayoutVars>
      </dgm:prSet>
      <dgm:spPr/>
    </dgm:pt>
    <dgm:pt modelId="{B585ED46-92C1-460E-9FCB-7B016978F50C}" type="pres">
      <dgm:prSet presAssocID="{5422ED1A-168B-4561-A5A9-42EFAA3065D8}" presName="childComposite" presStyleCnt="0">
        <dgm:presLayoutVars>
          <dgm:chMax val="0"/>
          <dgm:chPref val="0"/>
        </dgm:presLayoutVars>
      </dgm:prSet>
      <dgm:spPr/>
    </dgm:pt>
    <dgm:pt modelId="{353AFAD7-56E2-4A18-9B16-DA12152317DB}" type="pres">
      <dgm:prSet presAssocID="{5422ED1A-168B-4561-A5A9-42EFAA3065D8}" presName="ChildAccent" presStyleLbl="solidFgAcc1" presStyleIdx="5" presStyleCnt="13"/>
      <dgm:spPr/>
    </dgm:pt>
    <dgm:pt modelId="{51E3F80A-BF24-4A8F-B8C1-0C7C72A3D56D}" type="pres">
      <dgm:prSet presAssocID="{5422ED1A-168B-4561-A5A9-42EFAA3065D8}" presName="Child" presStyleLbl="revTx" presStyleIdx="7" presStyleCnt="15">
        <dgm:presLayoutVars>
          <dgm:chMax val="0"/>
          <dgm:chPref val="0"/>
          <dgm:bulletEnabled val="1"/>
        </dgm:presLayoutVars>
      </dgm:prSet>
      <dgm:spPr/>
    </dgm:pt>
    <dgm:pt modelId="{E169FC66-80DA-4480-977C-D64CB97A3E52}" type="pres">
      <dgm:prSet presAssocID="{5FAFEDF7-31EF-4E38-81EF-B8866B28AA28}" presName="childComposite" presStyleCnt="0">
        <dgm:presLayoutVars>
          <dgm:chMax val="0"/>
          <dgm:chPref val="0"/>
        </dgm:presLayoutVars>
      </dgm:prSet>
      <dgm:spPr/>
    </dgm:pt>
    <dgm:pt modelId="{17FAF4CC-2218-4192-AEB0-0AABEDB51302}" type="pres">
      <dgm:prSet presAssocID="{5FAFEDF7-31EF-4E38-81EF-B8866B28AA28}" presName="ChildAccent" presStyleLbl="solidFgAcc1" presStyleIdx="6" presStyleCnt="13"/>
      <dgm:spPr/>
    </dgm:pt>
    <dgm:pt modelId="{3E7666A0-AC4D-4B2D-AC6D-C23980E95841}" type="pres">
      <dgm:prSet presAssocID="{5FAFEDF7-31EF-4E38-81EF-B8866B28AA28}" presName="Child" presStyleLbl="revTx" presStyleIdx="8" presStyleCnt="15">
        <dgm:presLayoutVars>
          <dgm:chMax val="0"/>
          <dgm:chPref val="0"/>
          <dgm:bulletEnabled val="1"/>
        </dgm:presLayoutVars>
      </dgm:prSet>
      <dgm:spPr/>
    </dgm:pt>
    <dgm:pt modelId="{C87E6812-2B5C-4889-80B8-22D014AFF339}" type="pres">
      <dgm:prSet presAssocID="{6764C633-8895-4311-AE20-3ED51EEB8111}" presName="childComposite" presStyleCnt="0">
        <dgm:presLayoutVars>
          <dgm:chMax val="0"/>
          <dgm:chPref val="0"/>
        </dgm:presLayoutVars>
      </dgm:prSet>
      <dgm:spPr/>
    </dgm:pt>
    <dgm:pt modelId="{F97C5136-F744-412E-9727-F5AD6C24793A}" type="pres">
      <dgm:prSet presAssocID="{6764C633-8895-4311-AE20-3ED51EEB8111}" presName="ChildAccent" presStyleLbl="solidFgAcc1" presStyleIdx="7" presStyleCnt="13"/>
      <dgm:spPr/>
    </dgm:pt>
    <dgm:pt modelId="{843F4940-5782-4398-828E-E07DD2827611}" type="pres">
      <dgm:prSet presAssocID="{6764C633-8895-4311-AE20-3ED51EEB8111}" presName="Child" presStyleLbl="revTx" presStyleIdx="9" presStyleCnt="15">
        <dgm:presLayoutVars>
          <dgm:chMax val="0"/>
          <dgm:chPref val="0"/>
          <dgm:bulletEnabled val="1"/>
        </dgm:presLayoutVars>
      </dgm:prSet>
      <dgm:spPr/>
    </dgm:pt>
    <dgm:pt modelId="{0C60C67B-2CDF-4801-9205-F7A11965CE51}" type="pres">
      <dgm:prSet presAssocID="{A0E44F16-DB19-4B71-B5CF-79CE2CB486B2}" presName="childComposite" presStyleCnt="0">
        <dgm:presLayoutVars>
          <dgm:chMax val="0"/>
          <dgm:chPref val="0"/>
        </dgm:presLayoutVars>
      </dgm:prSet>
      <dgm:spPr/>
    </dgm:pt>
    <dgm:pt modelId="{7060DED6-AC3E-4009-A113-8D0BC2B6FBFD}" type="pres">
      <dgm:prSet presAssocID="{A0E44F16-DB19-4B71-B5CF-79CE2CB486B2}" presName="ChildAccent" presStyleLbl="solidFgAcc1" presStyleIdx="8" presStyleCnt="13"/>
      <dgm:spPr/>
    </dgm:pt>
    <dgm:pt modelId="{C80DD635-6A55-43B3-B2C5-C6E5DCA1B0DF}" type="pres">
      <dgm:prSet presAssocID="{A0E44F16-DB19-4B71-B5CF-79CE2CB486B2}" presName="Child" presStyleLbl="revTx" presStyleIdx="10" presStyleCnt="15">
        <dgm:presLayoutVars>
          <dgm:chMax val="0"/>
          <dgm:chPref val="0"/>
          <dgm:bulletEnabled val="1"/>
        </dgm:presLayoutVars>
      </dgm:prSet>
      <dgm:spPr/>
    </dgm:pt>
    <dgm:pt modelId="{D91A99C5-402F-4896-9B86-494A195EF4AE}" type="pres">
      <dgm:prSet presAssocID="{8F6CA944-E121-42BB-9F1E-E9D28DBDF17B}" presName="childComposite" presStyleCnt="0">
        <dgm:presLayoutVars>
          <dgm:chMax val="0"/>
          <dgm:chPref val="0"/>
        </dgm:presLayoutVars>
      </dgm:prSet>
      <dgm:spPr/>
    </dgm:pt>
    <dgm:pt modelId="{A4749866-6807-46B3-90FE-74252744438B}" type="pres">
      <dgm:prSet presAssocID="{8F6CA944-E121-42BB-9F1E-E9D28DBDF17B}" presName="ChildAccent" presStyleLbl="solidFgAcc1" presStyleIdx="9" presStyleCnt="13"/>
      <dgm:spPr/>
    </dgm:pt>
    <dgm:pt modelId="{FBBECE02-5C8E-4DC7-9395-689E3F613FD7}" type="pres">
      <dgm:prSet presAssocID="{8F6CA944-E121-42BB-9F1E-E9D28DBDF17B}" presName="Child" presStyleLbl="revTx" presStyleIdx="11" presStyleCnt="15">
        <dgm:presLayoutVars>
          <dgm:chMax val="0"/>
          <dgm:chPref val="0"/>
          <dgm:bulletEnabled val="1"/>
        </dgm:presLayoutVars>
      </dgm:prSet>
      <dgm:spPr/>
    </dgm:pt>
    <dgm:pt modelId="{B2113588-E6C5-4168-8E4D-A179147B89D5}" type="pres">
      <dgm:prSet presAssocID="{7D57657C-82C2-40EB-AC2C-979D25F426DE}" presName="childComposite" presStyleCnt="0">
        <dgm:presLayoutVars>
          <dgm:chMax val="0"/>
          <dgm:chPref val="0"/>
        </dgm:presLayoutVars>
      </dgm:prSet>
      <dgm:spPr/>
    </dgm:pt>
    <dgm:pt modelId="{6EB9C9D2-ED82-416E-9DBE-25940C1EF999}" type="pres">
      <dgm:prSet presAssocID="{7D57657C-82C2-40EB-AC2C-979D25F426DE}" presName="ChildAccent" presStyleLbl="solidFgAcc1" presStyleIdx="10" presStyleCnt="13"/>
      <dgm:spPr/>
    </dgm:pt>
    <dgm:pt modelId="{CDCA10F5-855E-4ED1-8B77-EDCB3986D9EC}" type="pres">
      <dgm:prSet presAssocID="{7D57657C-82C2-40EB-AC2C-979D25F426DE}" presName="Child" presStyleLbl="revTx" presStyleIdx="12" presStyleCnt="15">
        <dgm:presLayoutVars>
          <dgm:chMax val="0"/>
          <dgm:chPref val="0"/>
          <dgm:bulletEnabled val="1"/>
        </dgm:presLayoutVars>
      </dgm:prSet>
      <dgm:spPr/>
    </dgm:pt>
    <dgm:pt modelId="{0D8C3752-126C-40EB-BF96-FFB2B34E4A4B}" type="pres">
      <dgm:prSet presAssocID="{380A66F1-94C3-4113-B36D-4C89EE8DDD47}" presName="childComposite" presStyleCnt="0">
        <dgm:presLayoutVars>
          <dgm:chMax val="0"/>
          <dgm:chPref val="0"/>
        </dgm:presLayoutVars>
      </dgm:prSet>
      <dgm:spPr/>
    </dgm:pt>
    <dgm:pt modelId="{378047FF-E06B-412A-9CB0-AF0B6270AC87}" type="pres">
      <dgm:prSet presAssocID="{380A66F1-94C3-4113-B36D-4C89EE8DDD47}" presName="ChildAccent" presStyleLbl="solidFgAcc1" presStyleIdx="11" presStyleCnt="13"/>
      <dgm:spPr/>
    </dgm:pt>
    <dgm:pt modelId="{69629842-0A32-4600-A245-88E758B1576D}" type="pres">
      <dgm:prSet presAssocID="{380A66F1-94C3-4113-B36D-4C89EE8DDD47}" presName="Child" presStyleLbl="revTx" presStyleIdx="13" presStyleCnt="15">
        <dgm:presLayoutVars>
          <dgm:chMax val="0"/>
          <dgm:chPref val="0"/>
          <dgm:bulletEnabled val="1"/>
        </dgm:presLayoutVars>
      </dgm:prSet>
      <dgm:spPr/>
    </dgm:pt>
    <dgm:pt modelId="{F5EEA641-8CCE-42F2-B59A-C3E8E2512C48}" type="pres">
      <dgm:prSet presAssocID="{0F2C0CA1-366D-4112-9D38-BCF02F308BDB}" presName="childComposite" presStyleCnt="0">
        <dgm:presLayoutVars>
          <dgm:chMax val="0"/>
          <dgm:chPref val="0"/>
        </dgm:presLayoutVars>
      </dgm:prSet>
      <dgm:spPr/>
    </dgm:pt>
    <dgm:pt modelId="{A3BFD542-0AE5-44E6-910F-A26B522834D6}" type="pres">
      <dgm:prSet presAssocID="{0F2C0CA1-366D-4112-9D38-BCF02F308BDB}" presName="ChildAccent" presStyleLbl="solidFgAcc1" presStyleIdx="12" presStyleCnt="13"/>
      <dgm:spPr/>
    </dgm:pt>
    <dgm:pt modelId="{9FCEE192-252D-4393-94A2-89D7BDC1B840}" type="pres">
      <dgm:prSet presAssocID="{0F2C0CA1-366D-4112-9D38-BCF02F308BDB}" presName="Child" presStyleLbl="revTx" presStyleIdx="14" presStyleCnt="15">
        <dgm:presLayoutVars>
          <dgm:chMax val="0"/>
          <dgm:chPref val="0"/>
          <dgm:bulletEnabled val="1"/>
        </dgm:presLayoutVars>
      </dgm:prSet>
      <dgm:spPr/>
    </dgm:pt>
  </dgm:ptLst>
  <dgm:cxnLst>
    <dgm:cxn modelId="{7F5A5A01-8D6D-A641-AD9D-527F52B63A81}" type="presOf" srcId="{05DFB027-AF29-4266-8537-14DEFE8C5187}" destId="{00E39972-EA4F-497F-B8A7-7B7D7578C913}" srcOrd="0" destOrd="0" presId="urn:microsoft.com/office/officeart/2008/layout/SquareAccentList"/>
    <dgm:cxn modelId="{AE556702-E5E9-7840-A1ED-6870634C0841}" type="presOf" srcId="{5FAFEDF7-31EF-4E38-81EF-B8866B28AA28}" destId="{3E7666A0-AC4D-4B2D-AC6D-C23980E95841}" srcOrd="0" destOrd="0" presId="urn:microsoft.com/office/officeart/2008/layout/SquareAccentList"/>
    <dgm:cxn modelId="{B18F340A-DFDE-4FD3-BF7A-AA0DCE057C59}" type="presOf" srcId="{E7128510-D8EB-47AB-9C8E-2605B6717837}" destId="{845809EB-BD06-4AF8-A2DD-8ECB39D1ADD6}" srcOrd="0" destOrd="0" presId="urn:microsoft.com/office/officeart/2008/layout/SquareAccentList"/>
    <dgm:cxn modelId="{A978E124-FEF5-44AE-9838-D479D99D292E}" srcId="{CABE0A90-20C5-4A0C-AB02-13E9F8DE089A}" destId="{5FAFEDF7-31EF-4E38-81EF-B8866B28AA28}" srcOrd="1" destOrd="0" parTransId="{2CCCFABC-2918-4243-BA8C-92654B2BBAE3}" sibTransId="{901C483A-5B2D-4DC1-8225-A9D9BCD7C5BD}"/>
    <dgm:cxn modelId="{11C52633-DBF3-6C45-A01A-F4271E626B93}" type="presOf" srcId="{CABE0A90-20C5-4A0C-AB02-13E9F8DE089A}" destId="{370AF99B-8A76-4AA7-8074-D5B4AA74D73F}" srcOrd="0" destOrd="0" presId="urn:microsoft.com/office/officeart/2008/layout/SquareAccentList"/>
    <dgm:cxn modelId="{B324EB37-DAC9-1449-B835-0778E36F2455}" type="presOf" srcId="{7D57657C-82C2-40EB-AC2C-979D25F426DE}" destId="{CDCA10F5-855E-4ED1-8B77-EDCB3986D9EC}" srcOrd="0" destOrd="0" presId="urn:microsoft.com/office/officeart/2008/layout/SquareAccentList"/>
    <dgm:cxn modelId="{311CA640-57AF-EF4D-AB72-ED582DE2CA38}" type="presOf" srcId="{0F2C0CA1-366D-4112-9D38-BCF02F308BDB}" destId="{9FCEE192-252D-4393-94A2-89D7BDC1B840}" srcOrd="0" destOrd="0" presId="urn:microsoft.com/office/officeart/2008/layout/SquareAccentList"/>
    <dgm:cxn modelId="{E7366B4E-F024-7642-A936-CC0DA34BDAC7}" type="presOf" srcId="{AC4DA9A8-AB37-4C48-8264-029FDB911450}" destId="{B766FF6A-A665-444D-B3EF-86943E6D0AB3}" srcOrd="0" destOrd="0" presId="urn:microsoft.com/office/officeart/2008/layout/SquareAccentList"/>
    <dgm:cxn modelId="{611A3A4F-D447-453E-9296-0783156B9C41}" srcId="{CABE0A90-20C5-4A0C-AB02-13E9F8DE089A}" destId="{8F6CA944-E121-42BB-9F1E-E9D28DBDF17B}" srcOrd="4" destOrd="0" parTransId="{7E203CAB-AEC0-4CEF-BD97-C763EEA54984}" sibTransId="{A47AD87A-F4C9-4D65-9DA6-80EBE81D6422}"/>
    <dgm:cxn modelId="{94DF7652-CA44-694A-969D-96F77EBA1478}" type="presOf" srcId="{A9A992BC-ECEF-409B-A853-E4E1898A887E}" destId="{0B2706FA-38F8-4FAF-986E-B3B0771D1F1F}" srcOrd="0" destOrd="0" presId="urn:microsoft.com/office/officeart/2008/layout/SquareAccentList"/>
    <dgm:cxn modelId="{50FA2159-3CC5-0647-B91F-36C45AB506A0}" type="presOf" srcId="{5422ED1A-168B-4561-A5A9-42EFAA3065D8}" destId="{51E3F80A-BF24-4A8F-B8C1-0C7C72A3D56D}" srcOrd="0" destOrd="0" presId="urn:microsoft.com/office/officeart/2008/layout/SquareAccentList"/>
    <dgm:cxn modelId="{83E64975-F1DA-3447-BFCC-3CE2CAA0F790}" type="presOf" srcId="{6764C633-8895-4311-AE20-3ED51EEB8111}" destId="{843F4940-5782-4398-828E-E07DD2827611}" srcOrd="0" destOrd="0" presId="urn:microsoft.com/office/officeart/2008/layout/SquareAccentList"/>
    <dgm:cxn modelId="{CD9FA879-FD9F-7642-BB7F-A374EACAAD02}" type="presOf" srcId="{AC0C1B15-6A96-F843-BF25-1534BF9117DE}" destId="{D7B46C74-A6C1-8B49-A861-FEAA295F9FCF}" srcOrd="0" destOrd="0" presId="urn:microsoft.com/office/officeart/2008/layout/SquareAccentList"/>
    <dgm:cxn modelId="{AE83467E-3C89-6142-86B5-D46860B30BEF}" type="presOf" srcId="{8F6CA944-E121-42BB-9F1E-E9D28DBDF17B}" destId="{FBBECE02-5C8E-4DC7-9395-689E3F613FD7}" srcOrd="0" destOrd="0" presId="urn:microsoft.com/office/officeart/2008/layout/SquareAccentList"/>
    <dgm:cxn modelId="{1F3D6F7F-ACBD-45C8-87F3-A31B94C31133}" srcId="{E7128510-D8EB-47AB-9C8E-2605B6717837}" destId="{CABE0A90-20C5-4A0C-AB02-13E9F8DE089A}" srcOrd="1" destOrd="0" parTransId="{24C4D7DD-02AE-4D80-89E5-11BF6EAA697A}" sibTransId="{299AE70D-E2FB-4BFF-BFE0-37B74992F534}"/>
    <dgm:cxn modelId="{C8704181-A339-407E-BB58-0E07E6075152}" srcId="{C0C6ABC9-B559-4790-9971-7D2E49944AD7}" destId="{128704DB-FD93-400D-93C8-102F2F1FB54F}" srcOrd="3" destOrd="0" parTransId="{CB271DE5-2691-4683-B76B-46E08AFD8A6A}" sibTransId="{72F1D6EE-9A66-431E-99CA-B1387E973744}"/>
    <dgm:cxn modelId="{AE76D181-455C-40DB-806B-2CB3C050B795}" srcId="{CABE0A90-20C5-4A0C-AB02-13E9F8DE089A}" destId="{7D57657C-82C2-40EB-AC2C-979D25F426DE}" srcOrd="5" destOrd="0" parTransId="{B30AFE06-C9F8-4F7B-9F35-6481BBFD4C8F}" sibTransId="{AA390160-2B05-4BE4-B689-91A8293DA189}"/>
    <dgm:cxn modelId="{7538D496-458A-401B-8C8A-A6BFFABBE9E5}" srcId="{C0C6ABC9-B559-4790-9971-7D2E49944AD7}" destId="{AC4DA9A8-AB37-4C48-8264-029FDB911450}" srcOrd="1" destOrd="0" parTransId="{53825B29-F30C-4461-A68C-56E4C2FCE247}" sibTransId="{27CE265A-2F31-4E11-AE40-FB6CF7C060D6}"/>
    <dgm:cxn modelId="{E6D39CA3-482D-48C7-B8AC-EDD001FEE2C8}" srcId="{CABE0A90-20C5-4A0C-AB02-13E9F8DE089A}" destId="{0F2C0CA1-366D-4112-9D38-BCF02F308BDB}" srcOrd="7" destOrd="0" parTransId="{8C635073-C38E-4C42-B11C-E7E219DAED21}" sibTransId="{BBA45B51-9D77-463E-8E26-22D727ACE990}"/>
    <dgm:cxn modelId="{085D09A6-E5F3-45C3-B8ED-9989A6A0FC23}" srcId="{CABE0A90-20C5-4A0C-AB02-13E9F8DE089A}" destId="{6764C633-8895-4311-AE20-3ED51EEB8111}" srcOrd="2" destOrd="0" parTransId="{3AA4B86F-E833-43F5-9EDA-9CDF1934D163}" sibTransId="{1E28644E-7FCE-4D5F-95C4-C78EC3FB249C}"/>
    <dgm:cxn modelId="{189A96A8-C91D-404C-A6FB-D76D77968B34}" srcId="{E7128510-D8EB-47AB-9C8E-2605B6717837}" destId="{C0C6ABC9-B559-4790-9971-7D2E49944AD7}" srcOrd="0" destOrd="0" parTransId="{A4AD8892-8609-4749-9F5D-10A9AB92EBD4}" sibTransId="{5F04EAF1-C56A-42F7-8479-115F2B16C973}"/>
    <dgm:cxn modelId="{B9A801AD-19E2-48E3-B7E4-5B23E2C2A828}" srcId="{CABE0A90-20C5-4A0C-AB02-13E9F8DE089A}" destId="{A0E44F16-DB19-4B71-B5CF-79CE2CB486B2}" srcOrd="3" destOrd="0" parTransId="{864FD82C-0643-4FB3-A16A-B3D9934E3F2F}" sibTransId="{24B413A2-98E4-4564-9060-92F244CED459}"/>
    <dgm:cxn modelId="{D98351B0-CA24-774B-8086-D488912ECAEA}" srcId="{C0C6ABC9-B559-4790-9971-7D2E49944AD7}" destId="{AC0C1B15-6A96-F843-BF25-1534BF9117DE}" srcOrd="4" destOrd="0" parTransId="{8E4C9BC6-905E-AD4B-86DC-94F47C6EE738}" sibTransId="{B6FD275E-A881-A14B-8D1E-D4919A854917}"/>
    <dgm:cxn modelId="{BD8CDBC4-E245-4937-BCB1-70E05A873E58}" srcId="{C0C6ABC9-B559-4790-9971-7D2E49944AD7}" destId="{A9A992BC-ECEF-409B-A853-E4E1898A887E}" srcOrd="0" destOrd="0" parTransId="{79A9A5C6-D32D-4D9E-8594-B074CEAC5963}" sibTransId="{1C6184FA-9294-498C-9ECB-D83CD230CB4F}"/>
    <dgm:cxn modelId="{FE0FDAD0-786E-AC43-A8FD-642B96C23133}" type="presOf" srcId="{C0C6ABC9-B559-4790-9971-7D2E49944AD7}" destId="{89002552-87DC-45B7-BDEA-DC1C45B9A27E}" srcOrd="0" destOrd="0" presId="urn:microsoft.com/office/officeart/2008/layout/SquareAccentList"/>
    <dgm:cxn modelId="{D8A087D6-538B-4F03-8E70-DC4BE637D590}" srcId="{CABE0A90-20C5-4A0C-AB02-13E9F8DE089A}" destId="{380A66F1-94C3-4113-B36D-4C89EE8DDD47}" srcOrd="6" destOrd="0" parTransId="{8A3F9813-D90E-483C-8688-5125F1BFBDE8}" sibTransId="{89C4E3E4-A388-4820-A7ED-A1DA20FF122D}"/>
    <dgm:cxn modelId="{BA2F73DE-7B58-C842-AE83-444207A6E15B}" type="presOf" srcId="{128704DB-FD93-400D-93C8-102F2F1FB54F}" destId="{63B54294-FFE9-45A2-B62F-8701CB162267}" srcOrd="0" destOrd="0" presId="urn:microsoft.com/office/officeart/2008/layout/SquareAccentList"/>
    <dgm:cxn modelId="{D28CE9E0-8E34-40B9-99BB-903D8B160E46}" srcId="{C0C6ABC9-B559-4790-9971-7D2E49944AD7}" destId="{05DFB027-AF29-4266-8537-14DEFE8C5187}" srcOrd="2" destOrd="0" parTransId="{CC8A7CBC-68CA-4D0C-AFD3-B11D2FD5D9A7}" sibTransId="{A3C115CC-1903-442D-9D1B-3D6526643FD7}"/>
    <dgm:cxn modelId="{1E7104EB-D87C-524C-9F21-3950F633A25D}" type="presOf" srcId="{A0E44F16-DB19-4B71-B5CF-79CE2CB486B2}" destId="{C80DD635-6A55-43B3-B2C5-C6E5DCA1B0DF}" srcOrd="0" destOrd="0" presId="urn:microsoft.com/office/officeart/2008/layout/SquareAccentList"/>
    <dgm:cxn modelId="{0101C6F4-FD27-48B4-B963-29321F34E0B8}" srcId="{CABE0A90-20C5-4A0C-AB02-13E9F8DE089A}" destId="{5422ED1A-168B-4561-A5A9-42EFAA3065D8}" srcOrd="0" destOrd="0" parTransId="{0F5EA1B4-055F-454E-B660-6D71F050E15B}" sibTransId="{0275356B-BEE2-449F-AFAC-7AE880065144}"/>
    <dgm:cxn modelId="{F651CFF7-CE7E-FA4C-96DE-C723B7199A90}" type="presOf" srcId="{380A66F1-94C3-4113-B36D-4C89EE8DDD47}" destId="{69629842-0A32-4600-A245-88E758B1576D}" srcOrd="0" destOrd="0" presId="urn:microsoft.com/office/officeart/2008/layout/SquareAccentList"/>
    <dgm:cxn modelId="{1BD0EC36-F51D-5248-8017-47CB8BA5D923}" type="presParOf" srcId="{845809EB-BD06-4AF8-A2DD-8ECB39D1ADD6}" destId="{F20DCCBF-0DA6-41BA-913C-DA6CF910D2F7}" srcOrd="0" destOrd="0" presId="urn:microsoft.com/office/officeart/2008/layout/SquareAccentList"/>
    <dgm:cxn modelId="{A05BB0F5-F58D-C64A-9D63-D858DAE8E4C6}" type="presParOf" srcId="{F20DCCBF-0DA6-41BA-913C-DA6CF910D2F7}" destId="{1F38764F-67F1-44C3-8ECE-969A24A108E2}" srcOrd="0" destOrd="0" presId="urn:microsoft.com/office/officeart/2008/layout/SquareAccentList"/>
    <dgm:cxn modelId="{591BF92A-16FC-D943-AEBB-08ADE2F2FA82}" type="presParOf" srcId="{1F38764F-67F1-44C3-8ECE-969A24A108E2}" destId="{6DF3D3C3-D5BB-4ECB-8F2E-B6C678616302}" srcOrd="0" destOrd="0" presId="urn:microsoft.com/office/officeart/2008/layout/SquareAccentList"/>
    <dgm:cxn modelId="{A17DB69A-2CCD-2C43-B2C8-86C16BA40447}" type="presParOf" srcId="{1F38764F-67F1-44C3-8ECE-969A24A108E2}" destId="{393ADC55-48A4-4D05-AF2A-37F487CA1D5C}" srcOrd="1" destOrd="0" presId="urn:microsoft.com/office/officeart/2008/layout/SquareAccentList"/>
    <dgm:cxn modelId="{98F3B2A9-EAE8-ED49-ADBA-4C1EABA2DA1E}" type="presParOf" srcId="{1F38764F-67F1-44C3-8ECE-969A24A108E2}" destId="{89002552-87DC-45B7-BDEA-DC1C45B9A27E}" srcOrd="2" destOrd="0" presId="urn:microsoft.com/office/officeart/2008/layout/SquareAccentList"/>
    <dgm:cxn modelId="{4836741C-AE03-014A-9F5A-0BFA27749557}" type="presParOf" srcId="{F20DCCBF-0DA6-41BA-913C-DA6CF910D2F7}" destId="{5212036B-19E2-455B-999C-F550BDBD37FF}" srcOrd="1" destOrd="0" presId="urn:microsoft.com/office/officeart/2008/layout/SquareAccentList"/>
    <dgm:cxn modelId="{A0E11FC8-62D4-9C4D-BB2D-E10868E52B9F}" type="presParOf" srcId="{5212036B-19E2-455B-999C-F550BDBD37FF}" destId="{3788F795-61E9-4B21-85F5-6FF9D1AC4BE4}" srcOrd="0" destOrd="0" presId="urn:microsoft.com/office/officeart/2008/layout/SquareAccentList"/>
    <dgm:cxn modelId="{7DEE8AA2-11A8-3C42-9063-FAFB08532390}" type="presParOf" srcId="{3788F795-61E9-4B21-85F5-6FF9D1AC4BE4}" destId="{CFD9365B-FBF3-4B41-987D-8D6554DDCEA6}" srcOrd="0" destOrd="0" presId="urn:microsoft.com/office/officeart/2008/layout/SquareAccentList"/>
    <dgm:cxn modelId="{6F1EC1D7-646C-544D-94CB-E007DE84485A}" type="presParOf" srcId="{3788F795-61E9-4B21-85F5-6FF9D1AC4BE4}" destId="{0B2706FA-38F8-4FAF-986E-B3B0771D1F1F}" srcOrd="1" destOrd="0" presId="urn:microsoft.com/office/officeart/2008/layout/SquareAccentList"/>
    <dgm:cxn modelId="{95E1FDB1-836C-404C-B147-A4E8E5FE0967}" type="presParOf" srcId="{5212036B-19E2-455B-999C-F550BDBD37FF}" destId="{939A9D42-E964-4D2B-A0F1-259D63790380}" srcOrd="1" destOrd="0" presId="urn:microsoft.com/office/officeart/2008/layout/SquareAccentList"/>
    <dgm:cxn modelId="{52F30CD6-3B2E-D34E-81E5-13B67523777B}" type="presParOf" srcId="{939A9D42-E964-4D2B-A0F1-259D63790380}" destId="{44AF643B-662E-46E3-9D0D-D3083A2968D3}" srcOrd="0" destOrd="0" presId="urn:microsoft.com/office/officeart/2008/layout/SquareAccentList"/>
    <dgm:cxn modelId="{4589C472-A712-4342-8FFE-F5092D0873E7}" type="presParOf" srcId="{939A9D42-E964-4D2B-A0F1-259D63790380}" destId="{B766FF6A-A665-444D-B3EF-86943E6D0AB3}" srcOrd="1" destOrd="0" presId="urn:microsoft.com/office/officeart/2008/layout/SquareAccentList"/>
    <dgm:cxn modelId="{FFD2D38F-146D-2946-9ABE-D9975EA74869}" type="presParOf" srcId="{5212036B-19E2-455B-999C-F550BDBD37FF}" destId="{40D72B3C-2FE5-4357-9B60-15A0DBF8F615}" srcOrd="2" destOrd="0" presId="urn:microsoft.com/office/officeart/2008/layout/SquareAccentList"/>
    <dgm:cxn modelId="{18BF69A8-6497-6B43-9DDF-1242E6668B98}" type="presParOf" srcId="{40D72B3C-2FE5-4357-9B60-15A0DBF8F615}" destId="{33E1E755-3D9A-4DAC-9D29-2E704842ED06}" srcOrd="0" destOrd="0" presId="urn:microsoft.com/office/officeart/2008/layout/SquareAccentList"/>
    <dgm:cxn modelId="{16524F81-8610-9949-82CF-A394D7D1A75C}" type="presParOf" srcId="{40D72B3C-2FE5-4357-9B60-15A0DBF8F615}" destId="{00E39972-EA4F-497F-B8A7-7B7D7578C913}" srcOrd="1" destOrd="0" presId="urn:microsoft.com/office/officeart/2008/layout/SquareAccentList"/>
    <dgm:cxn modelId="{9630215F-8422-E54D-83DA-35E651765460}" type="presParOf" srcId="{5212036B-19E2-455B-999C-F550BDBD37FF}" destId="{88C5C828-96B5-4CB6-8570-E48168B8A8CA}" srcOrd="3" destOrd="0" presId="urn:microsoft.com/office/officeart/2008/layout/SquareAccentList"/>
    <dgm:cxn modelId="{71FCCA59-C843-164D-B454-8BD78D65769C}" type="presParOf" srcId="{88C5C828-96B5-4CB6-8570-E48168B8A8CA}" destId="{6C3DDE80-007E-43E6-98FA-81E2324A0BFB}" srcOrd="0" destOrd="0" presId="urn:microsoft.com/office/officeart/2008/layout/SquareAccentList"/>
    <dgm:cxn modelId="{4B247EB4-AABC-2548-9E69-359E26399DD4}" type="presParOf" srcId="{88C5C828-96B5-4CB6-8570-E48168B8A8CA}" destId="{63B54294-FFE9-45A2-B62F-8701CB162267}" srcOrd="1" destOrd="0" presId="urn:microsoft.com/office/officeart/2008/layout/SquareAccentList"/>
    <dgm:cxn modelId="{0654FC13-F752-494B-8771-2E1CE6390C35}" type="presParOf" srcId="{5212036B-19E2-455B-999C-F550BDBD37FF}" destId="{3EFEE4CB-8CE8-3E40-9386-2CCAE453F8C6}" srcOrd="4" destOrd="0" presId="urn:microsoft.com/office/officeart/2008/layout/SquareAccentList"/>
    <dgm:cxn modelId="{136B2824-77AC-F749-B08B-A74F6C81E68C}" type="presParOf" srcId="{3EFEE4CB-8CE8-3E40-9386-2CCAE453F8C6}" destId="{7CE6AC6C-7B8F-6442-8589-5F0F1053CE05}" srcOrd="0" destOrd="0" presId="urn:microsoft.com/office/officeart/2008/layout/SquareAccentList"/>
    <dgm:cxn modelId="{C36E935E-4ADD-9141-99D3-F0E77EF8C097}" type="presParOf" srcId="{3EFEE4CB-8CE8-3E40-9386-2CCAE453F8C6}" destId="{D7B46C74-A6C1-8B49-A861-FEAA295F9FCF}" srcOrd="1" destOrd="0" presId="urn:microsoft.com/office/officeart/2008/layout/SquareAccentList"/>
    <dgm:cxn modelId="{06912E88-20F9-0846-A36F-C0046A7E465A}" type="presParOf" srcId="{845809EB-BD06-4AF8-A2DD-8ECB39D1ADD6}" destId="{6E075989-4EA1-43E3-9F72-B77E95C9B5A5}" srcOrd="1" destOrd="0" presId="urn:microsoft.com/office/officeart/2008/layout/SquareAccentList"/>
    <dgm:cxn modelId="{8ECC7DFC-353D-0A4F-B4F8-CCB08936E39E}" type="presParOf" srcId="{6E075989-4EA1-43E3-9F72-B77E95C9B5A5}" destId="{54D5F874-8380-4578-8FBE-EB9EB6C04704}" srcOrd="0" destOrd="0" presId="urn:microsoft.com/office/officeart/2008/layout/SquareAccentList"/>
    <dgm:cxn modelId="{D210F1F7-B80A-B74D-8539-C32EC8430393}" type="presParOf" srcId="{54D5F874-8380-4578-8FBE-EB9EB6C04704}" destId="{A9F19641-98B6-4506-AEDE-141589B09A1C}" srcOrd="0" destOrd="0" presId="urn:microsoft.com/office/officeart/2008/layout/SquareAccentList"/>
    <dgm:cxn modelId="{942AB7ED-632C-AC4D-9798-DE25291B28B5}" type="presParOf" srcId="{54D5F874-8380-4578-8FBE-EB9EB6C04704}" destId="{F42D8CCF-B93F-40AF-9025-F5A967BD6CEE}" srcOrd="1" destOrd="0" presId="urn:microsoft.com/office/officeart/2008/layout/SquareAccentList"/>
    <dgm:cxn modelId="{AAD9535E-28A3-7740-8924-4A1EB55C462E}" type="presParOf" srcId="{54D5F874-8380-4578-8FBE-EB9EB6C04704}" destId="{370AF99B-8A76-4AA7-8074-D5B4AA74D73F}" srcOrd="2" destOrd="0" presId="urn:microsoft.com/office/officeart/2008/layout/SquareAccentList"/>
    <dgm:cxn modelId="{4E4A8580-A7D0-AD41-93AB-4DADAF2B3243}" type="presParOf" srcId="{6E075989-4EA1-43E3-9F72-B77E95C9B5A5}" destId="{B6321EA3-46E3-42B8-BF98-3A993CAB1D2F}" srcOrd="1" destOrd="0" presId="urn:microsoft.com/office/officeart/2008/layout/SquareAccentList"/>
    <dgm:cxn modelId="{8CD9EA83-3E01-A944-A883-089677D0BA63}" type="presParOf" srcId="{B6321EA3-46E3-42B8-BF98-3A993CAB1D2F}" destId="{B585ED46-92C1-460E-9FCB-7B016978F50C}" srcOrd="0" destOrd="0" presId="urn:microsoft.com/office/officeart/2008/layout/SquareAccentList"/>
    <dgm:cxn modelId="{90347CA6-3BDD-0345-8E2B-7B438053E3E9}" type="presParOf" srcId="{B585ED46-92C1-460E-9FCB-7B016978F50C}" destId="{353AFAD7-56E2-4A18-9B16-DA12152317DB}" srcOrd="0" destOrd="0" presId="urn:microsoft.com/office/officeart/2008/layout/SquareAccentList"/>
    <dgm:cxn modelId="{F4167CE4-DA10-E24E-8F7E-3F2F25429922}" type="presParOf" srcId="{B585ED46-92C1-460E-9FCB-7B016978F50C}" destId="{51E3F80A-BF24-4A8F-B8C1-0C7C72A3D56D}" srcOrd="1" destOrd="0" presId="urn:microsoft.com/office/officeart/2008/layout/SquareAccentList"/>
    <dgm:cxn modelId="{97420821-AC86-EF4F-A40A-B02B68C091A9}" type="presParOf" srcId="{B6321EA3-46E3-42B8-BF98-3A993CAB1D2F}" destId="{E169FC66-80DA-4480-977C-D64CB97A3E52}" srcOrd="1" destOrd="0" presId="urn:microsoft.com/office/officeart/2008/layout/SquareAccentList"/>
    <dgm:cxn modelId="{AAC22364-7E55-6142-8205-C84EDF9A1A1D}" type="presParOf" srcId="{E169FC66-80DA-4480-977C-D64CB97A3E52}" destId="{17FAF4CC-2218-4192-AEB0-0AABEDB51302}" srcOrd="0" destOrd="0" presId="urn:microsoft.com/office/officeart/2008/layout/SquareAccentList"/>
    <dgm:cxn modelId="{0A4EB099-9DE1-3A43-8975-6ADCD94A5A54}" type="presParOf" srcId="{E169FC66-80DA-4480-977C-D64CB97A3E52}" destId="{3E7666A0-AC4D-4B2D-AC6D-C23980E95841}" srcOrd="1" destOrd="0" presId="urn:microsoft.com/office/officeart/2008/layout/SquareAccentList"/>
    <dgm:cxn modelId="{0FF61E6C-2303-5A4C-9287-2EF0D27F50E4}" type="presParOf" srcId="{B6321EA3-46E3-42B8-BF98-3A993CAB1D2F}" destId="{C87E6812-2B5C-4889-80B8-22D014AFF339}" srcOrd="2" destOrd="0" presId="urn:microsoft.com/office/officeart/2008/layout/SquareAccentList"/>
    <dgm:cxn modelId="{EA57BBE7-705F-B64F-AD78-234851875ED3}" type="presParOf" srcId="{C87E6812-2B5C-4889-80B8-22D014AFF339}" destId="{F97C5136-F744-412E-9727-F5AD6C24793A}" srcOrd="0" destOrd="0" presId="urn:microsoft.com/office/officeart/2008/layout/SquareAccentList"/>
    <dgm:cxn modelId="{C44D5FBA-5F20-5043-AD58-E1E36F04EBA4}" type="presParOf" srcId="{C87E6812-2B5C-4889-80B8-22D014AFF339}" destId="{843F4940-5782-4398-828E-E07DD2827611}" srcOrd="1" destOrd="0" presId="urn:microsoft.com/office/officeart/2008/layout/SquareAccentList"/>
    <dgm:cxn modelId="{34095324-5A07-A342-A0B5-9B299A2A49FD}" type="presParOf" srcId="{B6321EA3-46E3-42B8-BF98-3A993CAB1D2F}" destId="{0C60C67B-2CDF-4801-9205-F7A11965CE51}" srcOrd="3" destOrd="0" presId="urn:microsoft.com/office/officeart/2008/layout/SquareAccentList"/>
    <dgm:cxn modelId="{F90AF975-4094-4A43-9235-7CA2FAEFFB3E}" type="presParOf" srcId="{0C60C67B-2CDF-4801-9205-F7A11965CE51}" destId="{7060DED6-AC3E-4009-A113-8D0BC2B6FBFD}" srcOrd="0" destOrd="0" presId="urn:microsoft.com/office/officeart/2008/layout/SquareAccentList"/>
    <dgm:cxn modelId="{DE51EAF3-E671-3242-919E-BA91703910D1}" type="presParOf" srcId="{0C60C67B-2CDF-4801-9205-F7A11965CE51}" destId="{C80DD635-6A55-43B3-B2C5-C6E5DCA1B0DF}" srcOrd="1" destOrd="0" presId="urn:microsoft.com/office/officeart/2008/layout/SquareAccentList"/>
    <dgm:cxn modelId="{14955D78-9020-C14F-8D0B-A285790EDCB1}" type="presParOf" srcId="{B6321EA3-46E3-42B8-BF98-3A993CAB1D2F}" destId="{D91A99C5-402F-4896-9B86-494A195EF4AE}" srcOrd="4" destOrd="0" presId="urn:microsoft.com/office/officeart/2008/layout/SquareAccentList"/>
    <dgm:cxn modelId="{9321AC21-5908-7E42-BBC0-25AFC1A22C65}" type="presParOf" srcId="{D91A99C5-402F-4896-9B86-494A195EF4AE}" destId="{A4749866-6807-46B3-90FE-74252744438B}" srcOrd="0" destOrd="0" presId="urn:microsoft.com/office/officeart/2008/layout/SquareAccentList"/>
    <dgm:cxn modelId="{E9A0C764-62FE-5444-A569-4984DBBA309F}" type="presParOf" srcId="{D91A99C5-402F-4896-9B86-494A195EF4AE}" destId="{FBBECE02-5C8E-4DC7-9395-689E3F613FD7}" srcOrd="1" destOrd="0" presId="urn:microsoft.com/office/officeart/2008/layout/SquareAccentList"/>
    <dgm:cxn modelId="{7FCF3C28-17F7-2A46-8E50-63D2D4733CD5}" type="presParOf" srcId="{B6321EA3-46E3-42B8-BF98-3A993CAB1D2F}" destId="{B2113588-E6C5-4168-8E4D-A179147B89D5}" srcOrd="5" destOrd="0" presId="urn:microsoft.com/office/officeart/2008/layout/SquareAccentList"/>
    <dgm:cxn modelId="{A0150592-5CB9-A84B-866C-F36DC53FE26F}" type="presParOf" srcId="{B2113588-E6C5-4168-8E4D-A179147B89D5}" destId="{6EB9C9D2-ED82-416E-9DBE-25940C1EF999}" srcOrd="0" destOrd="0" presId="urn:microsoft.com/office/officeart/2008/layout/SquareAccentList"/>
    <dgm:cxn modelId="{442AD6F3-0AC8-4246-AECE-6A6DAA561863}" type="presParOf" srcId="{B2113588-E6C5-4168-8E4D-A179147B89D5}" destId="{CDCA10F5-855E-4ED1-8B77-EDCB3986D9EC}" srcOrd="1" destOrd="0" presId="urn:microsoft.com/office/officeart/2008/layout/SquareAccentList"/>
    <dgm:cxn modelId="{5EF16E07-2414-1F41-BB97-74988202BAAD}" type="presParOf" srcId="{B6321EA3-46E3-42B8-BF98-3A993CAB1D2F}" destId="{0D8C3752-126C-40EB-BF96-FFB2B34E4A4B}" srcOrd="6" destOrd="0" presId="urn:microsoft.com/office/officeart/2008/layout/SquareAccentList"/>
    <dgm:cxn modelId="{A596FD0B-6241-C74C-9826-F0D5CFFE7C7F}" type="presParOf" srcId="{0D8C3752-126C-40EB-BF96-FFB2B34E4A4B}" destId="{378047FF-E06B-412A-9CB0-AF0B6270AC87}" srcOrd="0" destOrd="0" presId="urn:microsoft.com/office/officeart/2008/layout/SquareAccentList"/>
    <dgm:cxn modelId="{DB6BC831-EEF1-8A41-871E-2758011D43DA}" type="presParOf" srcId="{0D8C3752-126C-40EB-BF96-FFB2B34E4A4B}" destId="{69629842-0A32-4600-A245-88E758B1576D}" srcOrd="1" destOrd="0" presId="urn:microsoft.com/office/officeart/2008/layout/SquareAccentList"/>
    <dgm:cxn modelId="{E7A99334-731E-744D-BE32-F0D945728029}" type="presParOf" srcId="{B6321EA3-46E3-42B8-BF98-3A993CAB1D2F}" destId="{F5EEA641-8CCE-42F2-B59A-C3E8E2512C48}" srcOrd="7" destOrd="0" presId="urn:microsoft.com/office/officeart/2008/layout/SquareAccentList"/>
    <dgm:cxn modelId="{D4AB5C84-5CB3-F545-A54F-2A7D48403465}" type="presParOf" srcId="{F5EEA641-8CCE-42F2-B59A-C3E8E2512C48}" destId="{A3BFD542-0AE5-44E6-910F-A26B522834D6}" srcOrd="0" destOrd="0" presId="urn:microsoft.com/office/officeart/2008/layout/SquareAccentList"/>
    <dgm:cxn modelId="{CED41E7F-5388-0848-8616-42309A4FE483}" type="presParOf" srcId="{F5EEA641-8CCE-42F2-B59A-C3E8E2512C48}" destId="{9FCEE192-252D-4393-94A2-89D7BDC1B84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EE67EB-2BA9-43AD-B9B0-9A0F816D53CB}"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fr-FR"/>
        </a:p>
      </dgm:t>
    </dgm:pt>
    <dgm:pt modelId="{CCA0192B-9335-435C-9D6B-617028904E9D}">
      <dgm:prSet/>
      <dgm:spPr/>
      <dgm:t>
        <a:bodyPr/>
        <a:lstStyle/>
        <a:p>
          <a:r>
            <a:rPr lang="fr-FR" dirty="0">
              <a:solidFill>
                <a:schemeClr val="accent1"/>
              </a:solidFill>
              <a:latin typeface="Calibri" panose="020F0502020204030204" pitchFamily="34" charset="0"/>
              <a:cs typeface="Calibri" panose="020F0502020204030204" pitchFamily="34" charset="0"/>
            </a:rPr>
            <a:t>Déroulement</a:t>
          </a:r>
          <a:r>
            <a:rPr lang="fr-FR" dirty="0">
              <a:latin typeface="Calibri" panose="020F0502020204030204" pitchFamily="34" charset="0"/>
              <a:cs typeface="Calibri" panose="020F0502020204030204" pitchFamily="34" charset="0"/>
            </a:rPr>
            <a:t> : principe de la pédagogie inversée qui comporte des séquences d’enseignement à distance et du tutorat – les jeudis après-midi</a:t>
          </a:r>
        </a:p>
      </dgm:t>
    </dgm:pt>
    <dgm:pt modelId="{EE6B1772-7B28-4A43-81C1-BE89E11717B8}" type="parTrans" cxnId="{0E004585-7B26-47E8-A770-F63362D39A28}">
      <dgm:prSet/>
      <dgm:spPr/>
      <dgm:t>
        <a:bodyPr/>
        <a:lstStyle/>
        <a:p>
          <a:endParaRPr lang="fr-FR">
            <a:latin typeface="Calibri" panose="020F0502020204030204" pitchFamily="34" charset="0"/>
            <a:cs typeface="Calibri" panose="020F0502020204030204" pitchFamily="34" charset="0"/>
          </a:endParaRPr>
        </a:p>
      </dgm:t>
    </dgm:pt>
    <dgm:pt modelId="{DE419582-CA14-4FB4-A1A0-A389D07DE257}" type="sibTrans" cxnId="{0E004585-7B26-47E8-A770-F63362D39A28}">
      <dgm:prSet/>
      <dgm:spPr/>
      <dgm:t>
        <a:bodyPr/>
        <a:lstStyle/>
        <a:p>
          <a:endParaRPr lang="fr-FR">
            <a:latin typeface="Calibri" panose="020F0502020204030204" pitchFamily="34" charset="0"/>
            <a:cs typeface="Calibri" panose="020F0502020204030204" pitchFamily="34" charset="0"/>
          </a:endParaRPr>
        </a:p>
      </dgm:t>
    </dgm:pt>
    <dgm:pt modelId="{6B2F02A9-7E61-47D6-8F0C-608FF7EFFB70}" type="pres">
      <dgm:prSet presAssocID="{6EEE67EB-2BA9-43AD-B9B0-9A0F816D53CB}" presName="diagram" presStyleCnt="0">
        <dgm:presLayoutVars>
          <dgm:dir/>
          <dgm:resizeHandles val="exact"/>
        </dgm:presLayoutVars>
      </dgm:prSet>
      <dgm:spPr/>
    </dgm:pt>
    <dgm:pt modelId="{F798682D-3123-4044-8926-1FDFC483E5A9}" type="pres">
      <dgm:prSet presAssocID="{CCA0192B-9335-435C-9D6B-617028904E9D}" presName="node" presStyleLbl="node1" presStyleIdx="0" presStyleCnt="1" custLinFactNeighborX="650" custLinFactNeighborY="3036">
        <dgm:presLayoutVars>
          <dgm:bulletEnabled val="1"/>
        </dgm:presLayoutVars>
      </dgm:prSet>
      <dgm:spPr/>
    </dgm:pt>
  </dgm:ptLst>
  <dgm:cxnLst>
    <dgm:cxn modelId="{CFA23D4D-D3C1-4D8D-8C79-18814C01C150}" type="presOf" srcId="{6EEE67EB-2BA9-43AD-B9B0-9A0F816D53CB}" destId="{6B2F02A9-7E61-47D6-8F0C-608FF7EFFB70}" srcOrd="0" destOrd="0" presId="urn:microsoft.com/office/officeart/2005/8/layout/default"/>
    <dgm:cxn modelId="{0E004585-7B26-47E8-A770-F63362D39A28}" srcId="{6EEE67EB-2BA9-43AD-B9B0-9A0F816D53CB}" destId="{CCA0192B-9335-435C-9D6B-617028904E9D}" srcOrd="0" destOrd="0" parTransId="{EE6B1772-7B28-4A43-81C1-BE89E11717B8}" sibTransId="{DE419582-CA14-4FB4-A1A0-A389D07DE257}"/>
    <dgm:cxn modelId="{628BFCFA-0EF8-4204-9A2D-987533AA5F8B}" type="presOf" srcId="{CCA0192B-9335-435C-9D6B-617028904E9D}" destId="{F798682D-3123-4044-8926-1FDFC483E5A9}" srcOrd="0" destOrd="0" presId="urn:microsoft.com/office/officeart/2005/8/layout/default"/>
    <dgm:cxn modelId="{F9E78EFA-FBC9-407A-AB88-89F14CA7E3DC}" type="presParOf" srcId="{6B2F02A9-7E61-47D6-8F0C-608FF7EFFB70}" destId="{F798682D-3123-4044-8926-1FDFC483E5A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3D3C3-D5BB-4ECB-8F2E-B6C678616302}">
      <dsp:nvSpPr>
        <dsp:cNvPr id="0" name=""/>
        <dsp:cNvSpPr/>
      </dsp:nvSpPr>
      <dsp:spPr>
        <a:xfrm>
          <a:off x="66983" y="633800"/>
          <a:ext cx="2998912" cy="35281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93ADC55-48A4-4D05-AF2A-37F487CA1D5C}">
      <dsp:nvSpPr>
        <dsp:cNvPr id="0" name=""/>
        <dsp:cNvSpPr/>
      </dsp:nvSpPr>
      <dsp:spPr>
        <a:xfrm>
          <a:off x="66983" y="766303"/>
          <a:ext cx="220310" cy="22031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9002552-87DC-45B7-BDEA-DC1C45B9A27E}">
      <dsp:nvSpPr>
        <dsp:cNvPr id="0" name=""/>
        <dsp:cNvSpPr/>
      </dsp:nvSpPr>
      <dsp:spPr>
        <a:xfrm>
          <a:off x="66983" y="0"/>
          <a:ext cx="2998912" cy="6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fr-FR" sz="2200" kern="1200" dirty="0">
              <a:latin typeface="Calibri" panose="020F0502020204030204" pitchFamily="34" charset="0"/>
              <a:cs typeface="Calibri" panose="020F0502020204030204" pitchFamily="34" charset="0"/>
            </a:rPr>
            <a:t>Sports Collectifs</a:t>
          </a:r>
        </a:p>
      </dsp:txBody>
      <dsp:txXfrm>
        <a:off x="66983" y="0"/>
        <a:ext cx="2998912" cy="633800"/>
      </dsp:txXfrm>
    </dsp:sp>
    <dsp:sp modelId="{CFD9365B-FBF3-4B41-987D-8D6554DDCEA6}">
      <dsp:nvSpPr>
        <dsp:cNvPr id="0" name=""/>
        <dsp:cNvSpPr/>
      </dsp:nvSpPr>
      <dsp:spPr>
        <a:xfrm>
          <a:off x="66983" y="1279841"/>
          <a:ext cx="220305" cy="220305"/>
        </a:xfrm>
        <a:prstGeom prst="re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2706FA-38F8-4FAF-986E-B3B0771D1F1F}">
      <dsp:nvSpPr>
        <dsp:cNvPr id="0" name=""/>
        <dsp:cNvSpPr/>
      </dsp:nvSpPr>
      <dsp:spPr>
        <a:xfrm>
          <a:off x="276907" y="1133227"/>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Football</a:t>
          </a:r>
        </a:p>
      </dsp:txBody>
      <dsp:txXfrm>
        <a:off x="276907" y="1133227"/>
        <a:ext cx="2788988" cy="513532"/>
      </dsp:txXfrm>
    </dsp:sp>
    <dsp:sp modelId="{44AF643B-662E-46E3-9D0D-D3083A2968D3}">
      <dsp:nvSpPr>
        <dsp:cNvPr id="0" name=""/>
        <dsp:cNvSpPr/>
      </dsp:nvSpPr>
      <dsp:spPr>
        <a:xfrm>
          <a:off x="66983" y="1793374"/>
          <a:ext cx="220305" cy="220305"/>
        </a:xfrm>
        <a:prstGeom prst="rect">
          <a:avLst/>
        </a:prstGeom>
        <a:solidFill>
          <a:schemeClr val="lt1">
            <a:hueOff val="0"/>
            <a:satOff val="0"/>
            <a:lumOff val="0"/>
            <a:alphaOff val="0"/>
          </a:schemeClr>
        </a:solidFill>
        <a:ln w="6350" cap="flat" cmpd="sng" algn="ctr">
          <a:solidFill>
            <a:schemeClr val="accent4">
              <a:hueOff val="-1093554"/>
              <a:satOff val="4941"/>
              <a:lumOff val="-27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766FF6A-A665-444D-B3EF-86943E6D0AB3}">
      <dsp:nvSpPr>
        <dsp:cNvPr id="0" name=""/>
        <dsp:cNvSpPr/>
      </dsp:nvSpPr>
      <dsp:spPr>
        <a:xfrm>
          <a:off x="276907" y="1646760"/>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Handball</a:t>
          </a:r>
        </a:p>
      </dsp:txBody>
      <dsp:txXfrm>
        <a:off x="276907" y="1646760"/>
        <a:ext cx="2788988" cy="513532"/>
      </dsp:txXfrm>
    </dsp:sp>
    <dsp:sp modelId="{33E1E755-3D9A-4DAC-9D29-2E704842ED06}">
      <dsp:nvSpPr>
        <dsp:cNvPr id="0" name=""/>
        <dsp:cNvSpPr/>
      </dsp:nvSpPr>
      <dsp:spPr>
        <a:xfrm>
          <a:off x="66983" y="2306906"/>
          <a:ext cx="220305" cy="220305"/>
        </a:xfrm>
        <a:prstGeom prst="rect">
          <a:avLst/>
        </a:prstGeom>
        <a:solidFill>
          <a:schemeClr val="lt1">
            <a:hueOff val="0"/>
            <a:satOff val="0"/>
            <a:lumOff val="0"/>
            <a:alphaOff val="0"/>
          </a:schemeClr>
        </a:solidFill>
        <a:ln w="6350" cap="flat" cmpd="sng" algn="ctr">
          <a:solidFill>
            <a:schemeClr val="accent4">
              <a:hueOff val="-2187107"/>
              <a:satOff val="9882"/>
              <a:lumOff val="-55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0E39972-EA4F-497F-B8A7-7B7D7578C913}">
      <dsp:nvSpPr>
        <dsp:cNvPr id="0" name=""/>
        <dsp:cNvSpPr/>
      </dsp:nvSpPr>
      <dsp:spPr>
        <a:xfrm>
          <a:off x="276907" y="2160293"/>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Rugby</a:t>
          </a:r>
        </a:p>
      </dsp:txBody>
      <dsp:txXfrm>
        <a:off x="276907" y="2160293"/>
        <a:ext cx="2788988" cy="513532"/>
      </dsp:txXfrm>
    </dsp:sp>
    <dsp:sp modelId="{6C3DDE80-007E-43E6-98FA-81E2324A0BFB}">
      <dsp:nvSpPr>
        <dsp:cNvPr id="0" name=""/>
        <dsp:cNvSpPr/>
      </dsp:nvSpPr>
      <dsp:spPr>
        <a:xfrm>
          <a:off x="66983" y="2820439"/>
          <a:ext cx="220305" cy="220305"/>
        </a:xfrm>
        <a:prstGeom prst="rect">
          <a:avLst/>
        </a:prstGeom>
        <a:solidFill>
          <a:schemeClr val="lt1">
            <a:hueOff val="0"/>
            <a:satOff val="0"/>
            <a:lumOff val="0"/>
            <a:alphaOff val="0"/>
          </a:schemeClr>
        </a:solidFill>
        <a:ln w="6350" cap="flat" cmpd="sng" algn="ctr">
          <a:solidFill>
            <a:schemeClr val="accent4">
              <a:hueOff val="-3280661"/>
              <a:satOff val="14823"/>
              <a:lumOff val="-83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B54294-FFE9-45A2-B62F-8701CB162267}">
      <dsp:nvSpPr>
        <dsp:cNvPr id="0" name=""/>
        <dsp:cNvSpPr/>
      </dsp:nvSpPr>
      <dsp:spPr>
        <a:xfrm>
          <a:off x="276907" y="2673825"/>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Basketball</a:t>
          </a:r>
        </a:p>
      </dsp:txBody>
      <dsp:txXfrm>
        <a:off x="276907" y="2673825"/>
        <a:ext cx="2788988" cy="513532"/>
      </dsp:txXfrm>
    </dsp:sp>
    <dsp:sp modelId="{7CE6AC6C-7B8F-6442-8589-5F0F1053CE05}">
      <dsp:nvSpPr>
        <dsp:cNvPr id="0" name=""/>
        <dsp:cNvSpPr/>
      </dsp:nvSpPr>
      <dsp:spPr>
        <a:xfrm>
          <a:off x="66983" y="3333972"/>
          <a:ext cx="220305" cy="220305"/>
        </a:xfrm>
        <a:prstGeom prst="rect">
          <a:avLst/>
        </a:prstGeom>
        <a:solidFill>
          <a:schemeClr val="lt1">
            <a:hueOff val="0"/>
            <a:satOff val="0"/>
            <a:lumOff val="0"/>
            <a:alphaOff val="0"/>
          </a:schemeClr>
        </a:solidFill>
        <a:ln w="6350" cap="flat" cmpd="sng" algn="ctr">
          <a:solidFill>
            <a:schemeClr val="accent4">
              <a:hueOff val="-4374215"/>
              <a:satOff val="19764"/>
              <a:lumOff val="-111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7B46C74-A6C1-8B49-A861-FEAA295F9FCF}">
      <dsp:nvSpPr>
        <dsp:cNvPr id="0" name=""/>
        <dsp:cNvSpPr/>
      </dsp:nvSpPr>
      <dsp:spPr>
        <a:xfrm>
          <a:off x="276907" y="3187358"/>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Volley Ball </a:t>
          </a:r>
        </a:p>
      </dsp:txBody>
      <dsp:txXfrm>
        <a:off x="276907" y="3187358"/>
        <a:ext cx="2788988" cy="513532"/>
      </dsp:txXfrm>
    </dsp:sp>
    <dsp:sp modelId="{A9F19641-98B6-4506-AEDE-141589B09A1C}">
      <dsp:nvSpPr>
        <dsp:cNvPr id="0" name=""/>
        <dsp:cNvSpPr/>
      </dsp:nvSpPr>
      <dsp:spPr>
        <a:xfrm>
          <a:off x="3215841" y="633800"/>
          <a:ext cx="2998912" cy="352813"/>
        </a:xfrm>
        <a:prstGeom prst="rect">
          <a:avLst/>
        </a:prstGeom>
        <a:gradFill rotWithShape="0">
          <a:gsLst>
            <a:gs pos="0">
              <a:schemeClr val="accent4">
                <a:hueOff val="-13122644"/>
                <a:satOff val="59292"/>
                <a:lumOff val="-3334"/>
                <a:alphaOff val="0"/>
                <a:satMod val="103000"/>
                <a:lumMod val="102000"/>
                <a:tint val="94000"/>
              </a:schemeClr>
            </a:gs>
            <a:gs pos="50000">
              <a:schemeClr val="accent4">
                <a:hueOff val="-13122644"/>
                <a:satOff val="59292"/>
                <a:lumOff val="-3334"/>
                <a:alphaOff val="0"/>
                <a:satMod val="110000"/>
                <a:lumMod val="100000"/>
                <a:shade val="100000"/>
              </a:schemeClr>
            </a:gs>
            <a:gs pos="100000">
              <a:schemeClr val="accent4">
                <a:hueOff val="-13122644"/>
                <a:satOff val="59292"/>
                <a:lumOff val="-3334"/>
                <a:alphaOff val="0"/>
                <a:lumMod val="99000"/>
                <a:satMod val="120000"/>
                <a:shade val="78000"/>
              </a:schemeClr>
            </a:gs>
          </a:gsLst>
          <a:lin ang="5400000" scaled="0"/>
        </a:gradFill>
        <a:ln w="6350" cap="flat" cmpd="sng" algn="ctr">
          <a:solidFill>
            <a:schemeClr val="accent4">
              <a:hueOff val="-13122644"/>
              <a:satOff val="59292"/>
              <a:lumOff val="-333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42D8CCF-B93F-40AF-9025-F5A967BD6CEE}">
      <dsp:nvSpPr>
        <dsp:cNvPr id="0" name=""/>
        <dsp:cNvSpPr/>
      </dsp:nvSpPr>
      <dsp:spPr>
        <a:xfrm>
          <a:off x="3215841" y="766303"/>
          <a:ext cx="220310" cy="220310"/>
        </a:xfrm>
        <a:prstGeom prst="rect">
          <a:avLst/>
        </a:prstGeom>
        <a:solidFill>
          <a:schemeClr val="lt1">
            <a:alpha val="90000"/>
            <a:hueOff val="0"/>
            <a:satOff val="0"/>
            <a:lumOff val="0"/>
            <a:alphaOff val="0"/>
          </a:schemeClr>
        </a:solidFill>
        <a:ln w="6350" cap="flat" cmpd="sng" algn="ctr">
          <a:solidFill>
            <a:schemeClr val="accent4">
              <a:hueOff val="-13122644"/>
              <a:satOff val="59292"/>
              <a:lumOff val="-333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0AF99B-8A76-4AA7-8074-D5B4AA74D73F}">
      <dsp:nvSpPr>
        <dsp:cNvPr id="0" name=""/>
        <dsp:cNvSpPr/>
      </dsp:nvSpPr>
      <dsp:spPr>
        <a:xfrm>
          <a:off x="3215841" y="0"/>
          <a:ext cx="2998912" cy="6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fr-FR" sz="2200" kern="1200" dirty="0">
              <a:latin typeface="Calibri" panose="020F0502020204030204" pitchFamily="34" charset="0"/>
              <a:cs typeface="Calibri" panose="020F0502020204030204" pitchFamily="34" charset="0"/>
            </a:rPr>
            <a:t>Sports et arts Individuels</a:t>
          </a:r>
        </a:p>
      </dsp:txBody>
      <dsp:txXfrm>
        <a:off x="3215841" y="0"/>
        <a:ext cx="2998912" cy="633800"/>
      </dsp:txXfrm>
    </dsp:sp>
    <dsp:sp modelId="{353AFAD7-56E2-4A18-9B16-DA12152317DB}">
      <dsp:nvSpPr>
        <dsp:cNvPr id="0" name=""/>
        <dsp:cNvSpPr/>
      </dsp:nvSpPr>
      <dsp:spPr>
        <a:xfrm>
          <a:off x="3215841" y="1279841"/>
          <a:ext cx="220305" cy="220305"/>
        </a:xfrm>
        <a:prstGeom prst="rect">
          <a:avLst/>
        </a:prstGeom>
        <a:solidFill>
          <a:schemeClr val="lt1">
            <a:hueOff val="0"/>
            <a:satOff val="0"/>
            <a:lumOff val="0"/>
            <a:alphaOff val="0"/>
          </a:schemeClr>
        </a:solidFill>
        <a:ln w="6350" cap="flat" cmpd="sng" algn="ctr">
          <a:solidFill>
            <a:schemeClr val="accent4">
              <a:hueOff val="-5467768"/>
              <a:satOff val="24705"/>
              <a:lumOff val="-138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1E3F80A-BF24-4A8F-B8C1-0C7C72A3D56D}">
      <dsp:nvSpPr>
        <dsp:cNvPr id="0" name=""/>
        <dsp:cNvSpPr/>
      </dsp:nvSpPr>
      <dsp:spPr>
        <a:xfrm>
          <a:off x="3425765" y="1133227"/>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Athlétisme</a:t>
          </a:r>
        </a:p>
      </dsp:txBody>
      <dsp:txXfrm>
        <a:off x="3425765" y="1133227"/>
        <a:ext cx="2788988" cy="513532"/>
      </dsp:txXfrm>
    </dsp:sp>
    <dsp:sp modelId="{17FAF4CC-2218-4192-AEB0-0AABEDB51302}">
      <dsp:nvSpPr>
        <dsp:cNvPr id="0" name=""/>
        <dsp:cNvSpPr/>
      </dsp:nvSpPr>
      <dsp:spPr>
        <a:xfrm>
          <a:off x="3215841" y="1793374"/>
          <a:ext cx="220305" cy="220305"/>
        </a:xfrm>
        <a:prstGeom prst="rect">
          <a:avLst/>
        </a:prstGeom>
        <a:solidFill>
          <a:schemeClr val="lt1">
            <a:hueOff val="0"/>
            <a:satOff val="0"/>
            <a:lumOff val="0"/>
            <a:alphaOff val="0"/>
          </a:schemeClr>
        </a:solidFill>
        <a:ln w="6350" cap="flat" cmpd="sng" algn="ctr">
          <a:solidFill>
            <a:schemeClr val="accent4">
              <a:hueOff val="-6561322"/>
              <a:satOff val="29646"/>
              <a:lumOff val="-166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7666A0-AC4D-4B2D-AC6D-C23980E95841}">
      <dsp:nvSpPr>
        <dsp:cNvPr id="0" name=""/>
        <dsp:cNvSpPr/>
      </dsp:nvSpPr>
      <dsp:spPr>
        <a:xfrm>
          <a:off x="3425765" y="1646760"/>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Natation</a:t>
          </a:r>
        </a:p>
      </dsp:txBody>
      <dsp:txXfrm>
        <a:off x="3425765" y="1646760"/>
        <a:ext cx="2788988" cy="513532"/>
      </dsp:txXfrm>
    </dsp:sp>
    <dsp:sp modelId="{F97C5136-F744-412E-9727-F5AD6C24793A}">
      <dsp:nvSpPr>
        <dsp:cNvPr id="0" name=""/>
        <dsp:cNvSpPr/>
      </dsp:nvSpPr>
      <dsp:spPr>
        <a:xfrm>
          <a:off x="3215841" y="2306906"/>
          <a:ext cx="220305" cy="220305"/>
        </a:xfrm>
        <a:prstGeom prst="rect">
          <a:avLst/>
        </a:prstGeom>
        <a:solidFill>
          <a:schemeClr val="lt1">
            <a:hueOff val="0"/>
            <a:satOff val="0"/>
            <a:lumOff val="0"/>
            <a:alphaOff val="0"/>
          </a:schemeClr>
        </a:solidFill>
        <a:ln w="6350" cap="flat" cmpd="sng" algn="ctr">
          <a:solidFill>
            <a:schemeClr val="accent4">
              <a:hueOff val="-7654876"/>
              <a:satOff val="34587"/>
              <a:lumOff val="-194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43F4940-5782-4398-828E-E07DD2827611}">
      <dsp:nvSpPr>
        <dsp:cNvPr id="0" name=""/>
        <dsp:cNvSpPr/>
      </dsp:nvSpPr>
      <dsp:spPr>
        <a:xfrm>
          <a:off x="3425765" y="2160293"/>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Judo</a:t>
          </a:r>
        </a:p>
      </dsp:txBody>
      <dsp:txXfrm>
        <a:off x="3425765" y="2160293"/>
        <a:ext cx="2788988" cy="513532"/>
      </dsp:txXfrm>
    </dsp:sp>
    <dsp:sp modelId="{7060DED6-AC3E-4009-A113-8D0BC2B6FBFD}">
      <dsp:nvSpPr>
        <dsp:cNvPr id="0" name=""/>
        <dsp:cNvSpPr/>
      </dsp:nvSpPr>
      <dsp:spPr>
        <a:xfrm>
          <a:off x="3215841" y="2820439"/>
          <a:ext cx="220305" cy="220305"/>
        </a:xfrm>
        <a:prstGeom prst="rect">
          <a:avLst/>
        </a:prstGeom>
        <a:solidFill>
          <a:schemeClr val="lt1">
            <a:hueOff val="0"/>
            <a:satOff val="0"/>
            <a:lumOff val="0"/>
            <a:alphaOff val="0"/>
          </a:schemeClr>
        </a:solidFill>
        <a:ln w="6350" cap="flat" cmpd="sng" algn="ctr">
          <a:solidFill>
            <a:schemeClr val="accent4">
              <a:hueOff val="-8748430"/>
              <a:satOff val="39528"/>
              <a:lumOff val="-222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80DD635-6A55-43B3-B2C5-C6E5DCA1B0DF}">
      <dsp:nvSpPr>
        <dsp:cNvPr id="0" name=""/>
        <dsp:cNvSpPr/>
      </dsp:nvSpPr>
      <dsp:spPr>
        <a:xfrm>
          <a:off x="3425765" y="2673825"/>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Sport </a:t>
          </a:r>
          <a:r>
            <a:rPr lang="fr-FR" sz="1800" kern="1200">
              <a:latin typeface="Calibri" panose="020F0502020204030204" pitchFamily="34" charset="0"/>
              <a:cs typeface="Calibri" panose="020F0502020204030204" pitchFamily="34" charset="0"/>
            </a:rPr>
            <a:t>de raquettes</a:t>
          </a:r>
          <a:endParaRPr lang="fr-FR" sz="1800" kern="1200" dirty="0">
            <a:latin typeface="Calibri" panose="020F0502020204030204" pitchFamily="34" charset="0"/>
            <a:cs typeface="Calibri" panose="020F0502020204030204" pitchFamily="34" charset="0"/>
          </a:endParaRPr>
        </a:p>
      </dsp:txBody>
      <dsp:txXfrm>
        <a:off x="3425765" y="2673825"/>
        <a:ext cx="2788988" cy="513532"/>
      </dsp:txXfrm>
    </dsp:sp>
    <dsp:sp modelId="{A4749866-6807-46B3-90FE-74252744438B}">
      <dsp:nvSpPr>
        <dsp:cNvPr id="0" name=""/>
        <dsp:cNvSpPr/>
      </dsp:nvSpPr>
      <dsp:spPr>
        <a:xfrm>
          <a:off x="3215841" y="3333972"/>
          <a:ext cx="220305" cy="220305"/>
        </a:xfrm>
        <a:prstGeom prst="rect">
          <a:avLst/>
        </a:prstGeom>
        <a:solidFill>
          <a:schemeClr val="lt1">
            <a:hueOff val="0"/>
            <a:satOff val="0"/>
            <a:lumOff val="0"/>
            <a:alphaOff val="0"/>
          </a:schemeClr>
        </a:solidFill>
        <a:ln w="6350" cap="flat" cmpd="sng" algn="ctr">
          <a:solidFill>
            <a:schemeClr val="accent4">
              <a:hueOff val="-9841983"/>
              <a:satOff val="44469"/>
              <a:lumOff val="-250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BBECE02-5C8E-4DC7-9395-689E3F613FD7}">
      <dsp:nvSpPr>
        <dsp:cNvPr id="0" name=""/>
        <dsp:cNvSpPr/>
      </dsp:nvSpPr>
      <dsp:spPr>
        <a:xfrm>
          <a:off x="3425765" y="3187358"/>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Escalade</a:t>
          </a:r>
        </a:p>
      </dsp:txBody>
      <dsp:txXfrm>
        <a:off x="3425765" y="3187358"/>
        <a:ext cx="2788988" cy="513532"/>
      </dsp:txXfrm>
    </dsp:sp>
    <dsp:sp modelId="{6EB9C9D2-ED82-416E-9DBE-25940C1EF999}">
      <dsp:nvSpPr>
        <dsp:cNvPr id="0" name=""/>
        <dsp:cNvSpPr/>
      </dsp:nvSpPr>
      <dsp:spPr>
        <a:xfrm>
          <a:off x="3215841" y="3847504"/>
          <a:ext cx="220305" cy="220305"/>
        </a:xfrm>
        <a:prstGeom prst="rect">
          <a:avLst/>
        </a:prstGeom>
        <a:solidFill>
          <a:schemeClr val="lt1">
            <a:hueOff val="0"/>
            <a:satOff val="0"/>
            <a:lumOff val="0"/>
            <a:alphaOff val="0"/>
          </a:schemeClr>
        </a:solidFill>
        <a:ln w="6350" cap="flat" cmpd="sng" algn="ctr">
          <a:solidFill>
            <a:schemeClr val="accent4">
              <a:hueOff val="-10935536"/>
              <a:satOff val="49410"/>
              <a:lumOff val="-277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DCA10F5-855E-4ED1-8B77-EDCB3986D9EC}">
      <dsp:nvSpPr>
        <dsp:cNvPr id="0" name=""/>
        <dsp:cNvSpPr/>
      </dsp:nvSpPr>
      <dsp:spPr>
        <a:xfrm>
          <a:off x="3425765" y="3700891"/>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Gymnastique</a:t>
          </a:r>
        </a:p>
      </dsp:txBody>
      <dsp:txXfrm>
        <a:off x="3425765" y="3700891"/>
        <a:ext cx="2788988" cy="513532"/>
      </dsp:txXfrm>
    </dsp:sp>
    <dsp:sp modelId="{378047FF-E06B-412A-9CB0-AF0B6270AC87}">
      <dsp:nvSpPr>
        <dsp:cNvPr id="0" name=""/>
        <dsp:cNvSpPr/>
      </dsp:nvSpPr>
      <dsp:spPr>
        <a:xfrm>
          <a:off x="3215841" y="4361037"/>
          <a:ext cx="220305" cy="220305"/>
        </a:xfrm>
        <a:prstGeom prst="rect">
          <a:avLst/>
        </a:prstGeom>
        <a:solidFill>
          <a:schemeClr val="lt1">
            <a:hueOff val="0"/>
            <a:satOff val="0"/>
            <a:lumOff val="0"/>
            <a:alphaOff val="0"/>
          </a:schemeClr>
        </a:solidFill>
        <a:ln w="6350" cap="flat" cmpd="sng" algn="ctr">
          <a:solidFill>
            <a:schemeClr val="accent4">
              <a:hueOff val="-12029091"/>
              <a:satOff val="54351"/>
              <a:lumOff val="-305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9629842-0A32-4600-A245-88E758B1576D}">
      <dsp:nvSpPr>
        <dsp:cNvPr id="0" name=""/>
        <dsp:cNvSpPr/>
      </dsp:nvSpPr>
      <dsp:spPr>
        <a:xfrm>
          <a:off x="3425765" y="4214423"/>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Cyclisme</a:t>
          </a:r>
        </a:p>
      </dsp:txBody>
      <dsp:txXfrm>
        <a:off x="3425765" y="4214423"/>
        <a:ext cx="2788988" cy="513532"/>
      </dsp:txXfrm>
    </dsp:sp>
    <dsp:sp modelId="{A3BFD542-0AE5-44E6-910F-A26B522834D6}">
      <dsp:nvSpPr>
        <dsp:cNvPr id="0" name=""/>
        <dsp:cNvSpPr/>
      </dsp:nvSpPr>
      <dsp:spPr>
        <a:xfrm>
          <a:off x="3215841" y="4874570"/>
          <a:ext cx="220305" cy="220305"/>
        </a:xfrm>
        <a:prstGeom prst="rect">
          <a:avLst/>
        </a:prstGeom>
        <a:solidFill>
          <a:schemeClr val="lt1">
            <a:hueOff val="0"/>
            <a:satOff val="0"/>
            <a:lumOff val="0"/>
            <a:alphaOff val="0"/>
          </a:schemeClr>
        </a:solidFill>
        <a:ln w="6350" cap="flat" cmpd="sng" algn="ctr">
          <a:solidFill>
            <a:schemeClr val="accent4">
              <a:hueOff val="-13122644"/>
              <a:satOff val="59292"/>
              <a:lumOff val="-333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FCEE192-252D-4393-94A2-89D7BDC1B840}">
      <dsp:nvSpPr>
        <dsp:cNvPr id="0" name=""/>
        <dsp:cNvSpPr/>
      </dsp:nvSpPr>
      <dsp:spPr>
        <a:xfrm>
          <a:off x="3425765" y="4727956"/>
          <a:ext cx="2788988" cy="5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cs typeface="Calibri" panose="020F0502020204030204" pitchFamily="34" charset="0"/>
            </a:rPr>
            <a:t>Danse</a:t>
          </a:r>
        </a:p>
      </dsp:txBody>
      <dsp:txXfrm>
        <a:off x="3425765" y="4727956"/>
        <a:ext cx="2788988" cy="513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8682D-3123-4044-8926-1FDFC483E5A9}">
      <dsp:nvSpPr>
        <dsp:cNvPr id="0" name=""/>
        <dsp:cNvSpPr/>
      </dsp:nvSpPr>
      <dsp:spPr>
        <a:xfrm>
          <a:off x="0" y="239877"/>
          <a:ext cx="3351055" cy="201063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solidFill>
                <a:schemeClr val="accent1"/>
              </a:solidFill>
              <a:latin typeface="Calibri" panose="020F0502020204030204" pitchFamily="34" charset="0"/>
              <a:cs typeface="Calibri" panose="020F0502020204030204" pitchFamily="34" charset="0"/>
            </a:rPr>
            <a:t>Déroulement</a:t>
          </a:r>
          <a:r>
            <a:rPr lang="fr-FR" sz="2200" kern="1200" dirty="0">
              <a:latin typeface="Calibri" panose="020F0502020204030204" pitchFamily="34" charset="0"/>
              <a:cs typeface="Calibri" panose="020F0502020204030204" pitchFamily="34" charset="0"/>
            </a:rPr>
            <a:t> : principe de la pédagogie inversée qui comporte des séquences d’enseignement à distance et du tutorat – les jeudis après-midi</a:t>
          </a:r>
        </a:p>
      </dsp:txBody>
      <dsp:txXfrm>
        <a:off x="0" y="239877"/>
        <a:ext cx="3351055" cy="2010633"/>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76BEB-EE60-4DBC-89D2-754B757CD6E7}" type="datetimeFigureOut">
              <a:rPr lang="en-US" smtClean="0"/>
              <a:t>6/16/22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4CE229-B20A-4164-A8E2-E3E534164474}" type="slidenum">
              <a:rPr lang="en-US" smtClean="0"/>
              <a:t>‹N°›</a:t>
            </a:fld>
            <a:endParaRPr lang="en-US"/>
          </a:p>
        </p:txBody>
      </p:sp>
    </p:spTree>
    <p:extLst>
      <p:ext uri="{BB962C8B-B14F-4D97-AF65-F5344CB8AC3E}">
        <p14:creationId xmlns:p14="http://schemas.microsoft.com/office/powerpoint/2010/main" val="13531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6D8DA-7125-4CA3-828C-7DD38985E502}" type="datetimeFigureOut">
              <a:rPr lang="en-US" smtClean="0"/>
              <a:t>6/16/22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AB5DC-3C00-4937-9CE4-4DA4D5B61534}" type="slidenum">
              <a:rPr lang="en-US" smtClean="0"/>
              <a:t>‹N°›</a:t>
            </a:fld>
            <a:endParaRPr lang="en-US"/>
          </a:p>
        </p:txBody>
      </p:sp>
    </p:spTree>
    <p:extLst>
      <p:ext uri="{BB962C8B-B14F-4D97-AF65-F5344CB8AC3E}">
        <p14:creationId xmlns:p14="http://schemas.microsoft.com/office/powerpoint/2010/main" val="239908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8AB5DC-3C00-4937-9CE4-4DA4D5B61534}" type="slidenum">
              <a:rPr lang="en-US" smtClean="0"/>
              <a:t>12</a:t>
            </a:fld>
            <a:endParaRPr lang="en-US"/>
          </a:p>
        </p:txBody>
      </p:sp>
    </p:spTree>
    <p:extLst>
      <p:ext uri="{BB962C8B-B14F-4D97-AF65-F5344CB8AC3E}">
        <p14:creationId xmlns:p14="http://schemas.microsoft.com/office/powerpoint/2010/main" val="135891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8AB5DC-3C00-4937-9CE4-4DA4D5B61534}" type="slidenum">
              <a:rPr lang="en-US" smtClean="0"/>
              <a:t>13</a:t>
            </a:fld>
            <a:endParaRPr lang="en-US"/>
          </a:p>
        </p:txBody>
      </p:sp>
    </p:spTree>
    <p:extLst>
      <p:ext uri="{BB962C8B-B14F-4D97-AF65-F5344CB8AC3E}">
        <p14:creationId xmlns:p14="http://schemas.microsoft.com/office/powerpoint/2010/main" val="111746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8AB5DC-3C00-4937-9CE4-4DA4D5B61534}" type="slidenum">
              <a:rPr lang="en-US" smtClean="0"/>
              <a:t>14</a:t>
            </a:fld>
            <a:endParaRPr lang="en-US"/>
          </a:p>
        </p:txBody>
      </p:sp>
    </p:spTree>
    <p:extLst>
      <p:ext uri="{BB962C8B-B14F-4D97-AF65-F5344CB8AC3E}">
        <p14:creationId xmlns:p14="http://schemas.microsoft.com/office/powerpoint/2010/main" val="245478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8AB5DC-3C00-4937-9CE4-4DA4D5B61534}" type="slidenum">
              <a:rPr lang="en-US" smtClean="0"/>
              <a:t>15</a:t>
            </a:fld>
            <a:endParaRPr lang="en-US"/>
          </a:p>
        </p:txBody>
      </p:sp>
    </p:spTree>
    <p:extLst>
      <p:ext uri="{BB962C8B-B14F-4D97-AF65-F5344CB8AC3E}">
        <p14:creationId xmlns:p14="http://schemas.microsoft.com/office/powerpoint/2010/main" val="3859314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3" name="Image 2">
            <a:extLst>
              <a:ext uri="{FF2B5EF4-FFF2-40B4-BE49-F238E27FC236}">
                <a16:creationId xmlns:a16="http://schemas.microsoft.com/office/drawing/2014/main" id="{2EAA1AD9-D799-A04E-8EBC-E9E2A6592FD0}"/>
              </a:ext>
            </a:extLst>
          </p:cNvPr>
          <p:cNvPicPr>
            <a:picLocks noChangeAspect="1"/>
          </p:cNvPicPr>
          <p:nvPr userDrawn="1"/>
        </p:nvPicPr>
        <p:blipFill>
          <a:blip r:embed="rId2"/>
          <a:stretch>
            <a:fillRect/>
          </a:stretch>
        </p:blipFill>
        <p:spPr>
          <a:xfrm>
            <a:off x="9852499" y="1233352"/>
            <a:ext cx="1511368" cy="951602"/>
          </a:xfrm>
          <a:prstGeom prst="rect">
            <a:avLst/>
          </a:prstGeom>
        </p:spPr>
      </p:pic>
    </p:spTree>
    <p:extLst>
      <p:ext uri="{BB962C8B-B14F-4D97-AF65-F5344CB8AC3E}">
        <p14:creationId xmlns:p14="http://schemas.microsoft.com/office/powerpoint/2010/main" val="317437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4" name="Image 3">
            <a:extLst>
              <a:ext uri="{FF2B5EF4-FFF2-40B4-BE49-F238E27FC236}">
                <a16:creationId xmlns:a16="http://schemas.microsoft.com/office/drawing/2014/main" id="{586F0E79-4693-9248-A9DE-08D20470E273}"/>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256695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08397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111274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23491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EDEC09-1D4F-AF4F-BDB0-B3E7D68AD330}"/>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11263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2A2E47"/>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2A2E47"/>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2A2E47"/>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2A2E47"/>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2A2E47"/>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2A2E47"/>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rgbClr val="E9480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rgbClr val="2A2E47"/>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normAutofit/>
          </a:bodyPr>
          <a:lstStyle>
            <a:lvl1pPr>
              <a:defRPr sz="4400" b="1">
                <a:solidFill>
                  <a:srgbClr val="FFFEFF"/>
                </a:solidFill>
                <a:latin typeface="Ink Free" panose="03080402000500000000" pitchFamily="66" charset="0"/>
              </a:defRPr>
            </a:lvl1pPr>
          </a:lstStyle>
          <a:p>
            <a:r>
              <a:rPr lang="fr-FR"/>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r>
              <a:rPr lang="fr-FR"/>
              <a:t>emmanuelle.blachon@univ-grenoble-alpes.fr</a:t>
            </a:r>
          </a:p>
        </p:txBody>
      </p:sp>
      <p:sp>
        <p:nvSpPr>
          <p:cNvPr id="6" name="Slide Number Placeholder 5"/>
          <p:cNvSpPr>
            <a:spLocks noGrp="1"/>
          </p:cNvSpPr>
          <p:nvPr>
            <p:ph type="sldNum" sz="quarter" idx="12"/>
          </p:nvPr>
        </p:nvSpPr>
        <p:spPr/>
        <p:txBody>
          <a:bodyPr/>
          <a:lstStyle/>
          <a:p>
            <a:pPr>
              <a:defRPr/>
            </a:pPr>
            <a:fld id="{A7E01A1F-12D0-4BFC-9CB3-C72A62070949}" type="slidenum">
              <a:rPr lang="fr-FR" smtClean="0"/>
              <a:t>‹N°›</a:t>
            </a:fld>
            <a:endParaRPr lang="fr-FR"/>
          </a:p>
        </p:txBody>
      </p:sp>
      <p:pic>
        <p:nvPicPr>
          <p:cNvPr id="9" name="Image 8">
            <a:extLst>
              <a:ext uri="{FF2B5EF4-FFF2-40B4-BE49-F238E27FC236}">
                <a16:creationId xmlns:a16="http://schemas.microsoft.com/office/drawing/2014/main" id="{0A3FBBCF-0ECC-4D6D-8B62-52F9A3C55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233" y="346601"/>
            <a:ext cx="1905000" cy="1047750"/>
          </a:xfrm>
          <a:prstGeom prst="rect">
            <a:avLst/>
          </a:prstGeom>
        </p:spPr>
      </p:pic>
    </p:spTree>
    <p:extLst>
      <p:ext uri="{BB962C8B-B14F-4D97-AF65-F5344CB8AC3E}">
        <p14:creationId xmlns:p14="http://schemas.microsoft.com/office/powerpoint/2010/main" val="325389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txBody>
            <a:bodyPr/>
            <a:lstStyle/>
            <a:p>
              <a:endParaRPr lang="fr-FR" dirty="0">
                <a:latin typeface="+mj-lt"/>
              </a:endParaRPr>
            </a:p>
          </p:txBody>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ln>
              <a:solidFill>
                <a:srgbClr val="2A2E47"/>
              </a:solidFill>
              <a:headEnd/>
              <a:tailEnd/>
            </a:ln>
            <a:extLst>
              <a:ext uri="{909E8E84-426E-40DD-AFC4-6F175D3DCCD1}">
                <a14:hiddenFill xmlns:a14="http://schemas.microsoft.com/office/drawing/2010/main">
                  <a:solidFill>
                    <a:srgbClr val="FFFFFF"/>
                  </a:solidFill>
                </a14:hiddenFill>
              </a:ext>
            </a:extLst>
          </p:spPr>
          <p:style>
            <a:lnRef idx="1">
              <a:schemeClr val="dk1"/>
            </a:lnRef>
            <a:fillRef idx="0">
              <a:schemeClr val="dk1"/>
            </a:fillRef>
            <a:effectRef idx="0">
              <a:schemeClr val="dk1"/>
            </a:effectRef>
            <a:fontRef idx="minor">
              <a:schemeClr val="tx1"/>
            </a:fontRef>
          </p:style>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rgbClr val="E9480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rgbClr val="2A2E47"/>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3106870"/>
          </a:xfrm>
        </p:spPr>
        <p:txBody>
          <a:bodyPr bIns="0" anchor="ctr">
            <a:normAutofit/>
          </a:bodyPr>
          <a:lstStyle>
            <a:lvl1pPr algn="ctr">
              <a:defRPr sz="5400" b="1">
                <a:solidFill>
                  <a:srgbClr val="FFFEFF"/>
                </a:solidFill>
                <a:latin typeface="Ink Free" panose="03080402000500000000" pitchFamily="66" charset="0"/>
              </a:defRPr>
            </a:lvl1pPr>
          </a:lstStyle>
          <a:p>
            <a:r>
              <a:rPr lang="fr-FR"/>
              <a:t>Modifiez le style du titre</a:t>
            </a:r>
            <a:endParaRPr lang="en-US" dirty="0"/>
          </a:p>
        </p:txBody>
      </p:sp>
      <p:sp>
        <p:nvSpPr>
          <p:cNvPr id="4" name="Date Placeholder 3"/>
          <p:cNvSpPr>
            <a:spLocks noGrp="1"/>
          </p:cNvSpPr>
          <p:nvPr>
            <p:ph type="dt" sz="half" idx="10"/>
          </p:nvPr>
        </p:nvSpPr>
        <p:spPr>
          <a:xfrm>
            <a:off x="804672" y="320040"/>
            <a:ext cx="3657600" cy="320040"/>
          </a:xfrm>
        </p:spPr>
        <p:txBody>
          <a:bodyPr/>
          <a:lstStyle>
            <a:lvl1pPr>
              <a:defRPr>
                <a:latin typeface="+mj-lt"/>
              </a:defRPr>
            </a:lvl1pPr>
          </a:lstStyle>
          <a:p>
            <a:pPr>
              <a:defRPr/>
            </a:pPr>
            <a:endParaRPr lang="fr-FR"/>
          </a:p>
        </p:txBody>
      </p:sp>
      <p:sp>
        <p:nvSpPr>
          <p:cNvPr id="5" name="Footer Placeholder 4"/>
          <p:cNvSpPr>
            <a:spLocks noGrp="1"/>
          </p:cNvSpPr>
          <p:nvPr>
            <p:ph type="ftr" sz="quarter" idx="11"/>
          </p:nvPr>
        </p:nvSpPr>
        <p:spPr>
          <a:xfrm>
            <a:off x="804672" y="6227064"/>
            <a:ext cx="10588752" cy="320040"/>
          </a:xfrm>
        </p:spPr>
        <p:txBody>
          <a:bodyPr/>
          <a:lstStyle>
            <a:lvl1pPr algn="ctr">
              <a:defRPr>
                <a:latin typeface="+mj-lt"/>
              </a:defRPr>
            </a:lvl1pPr>
          </a:lstStyle>
          <a:p>
            <a:pPr>
              <a:defRPr/>
            </a:pPr>
            <a:r>
              <a:rPr lang="fr-FR"/>
              <a:t>emmanuelle.blachon@univ-grenoble-alpes.fr</a:t>
            </a:r>
          </a:p>
        </p:txBody>
      </p:sp>
      <p:sp>
        <p:nvSpPr>
          <p:cNvPr id="6" name="Slide Number Placeholder 5"/>
          <p:cNvSpPr>
            <a:spLocks noGrp="1"/>
          </p:cNvSpPr>
          <p:nvPr>
            <p:ph type="sldNum" sz="quarter" idx="12"/>
          </p:nvPr>
        </p:nvSpPr>
        <p:spPr>
          <a:xfrm>
            <a:off x="10469880" y="320040"/>
            <a:ext cx="914400" cy="320040"/>
          </a:xfrm>
        </p:spPr>
        <p:txBody>
          <a:bodyPr/>
          <a:lstStyle>
            <a:lvl1pPr>
              <a:defRPr>
                <a:latin typeface="+mj-lt"/>
              </a:defRPr>
            </a:lvl1pPr>
          </a:lstStyle>
          <a:p>
            <a:pPr>
              <a:defRPr/>
            </a:pPr>
            <a:fld id="{A7E01A1F-12D0-4BFC-9CB3-C72A62070949}" type="slidenum">
              <a:rPr lang="fr-FR" smtClean="0"/>
              <a:t>‹N°›</a:t>
            </a:fld>
            <a:endParaRPr lang="fr-FR"/>
          </a:p>
        </p:txBody>
      </p:sp>
    </p:spTree>
    <p:extLst>
      <p:ext uri="{BB962C8B-B14F-4D97-AF65-F5344CB8AC3E}">
        <p14:creationId xmlns:p14="http://schemas.microsoft.com/office/powerpoint/2010/main" val="102562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256800"/>
      </p:ext>
    </p:extLst>
  </p:cSld>
  <p:clrMap bg1="lt1" tx1="dk1" bg2="lt2" tx2="dk2" accent1="accent1" accent2="accent2" accent3="accent3" accent4="accent4" accent5="accent5" accent6="accent6" hlink="hlink" folHlink="folHlink"/>
  <p:sldLayoutIdLst>
    <p:sldLayoutId id="2147483737" r:id="rId1"/>
    <p:sldLayoutId id="2147483757" r:id="rId2"/>
    <p:sldLayoutId id="2147483690" r:id="rId3"/>
    <p:sldLayoutId id="2147483692" r:id="rId4"/>
    <p:sldLayoutId id="2147483669" r:id="rId5"/>
    <p:sldLayoutId id="2147483740" r:id="rId6"/>
    <p:sldLayoutId id="2147483759" r:id="rId7"/>
    <p:sldLayoutId id="2147483762" r:id="rId8"/>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staps.univ-grenoble-alpes.fr/formations/le-vrai-du-faux-en-staps-765501.kjsp"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hyperlink" Target="https://staps.univ-grenoble-alpes.fr/formations/licence-staps-option-sante-l-as--768261.kjsp"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channel/UC92pJ4d69gdcaAjaLXziwBg"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OOC/Syst&#232;mes%20du%20corps%20humain.mp4" TargetMode="External"/><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619634E2-7F5B-3D45-AA41-56D17B511669}"/>
              </a:ext>
            </a:extLst>
          </p:cNvPr>
          <p:cNvSpPr/>
          <p:nvPr/>
        </p:nvSpPr>
        <p:spPr>
          <a:xfrm>
            <a:off x="3782312" y="286573"/>
            <a:ext cx="1508965" cy="1300832"/>
          </a:xfrm>
          <a:prstGeom prst="triangle">
            <a:avLst/>
          </a:prstGeom>
          <a:solidFill>
            <a:srgbClr val="EF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3">
            <a:extLst>
              <a:ext uri="{FF2B5EF4-FFF2-40B4-BE49-F238E27FC236}">
                <a16:creationId xmlns:a16="http://schemas.microsoft.com/office/drawing/2014/main" id="{7884F812-E37F-1841-9EF0-E1B6609A8B34}"/>
              </a:ext>
            </a:extLst>
          </p:cNvPr>
          <p:cNvSpPr/>
          <p:nvPr/>
        </p:nvSpPr>
        <p:spPr>
          <a:xfrm rot="10800000">
            <a:off x="3782312" y="1587405"/>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4">
            <a:extLst>
              <a:ext uri="{FF2B5EF4-FFF2-40B4-BE49-F238E27FC236}">
                <a16:creationId xmlns:a16="http://schemas.microsoft.com/office/drawing/2014/main" id="{533957C5-D138-424E-A162-EC0B223AD929}"/>
              </a:ext>
            </a:extLst>
          </p:cNvPr>
          <p:cNvSpPr/>
          <p:nvPr/>
        </p:nvSpPr>
        <p:spPr>
          <a:xfrm rot="10800000">
            <a:off x="3027829" y="2888237"/>
            <a:ext cx="1508965" cy="1300832"/>
          </a:xfrm>
          <a:prstGeom prst="triangle">
            <a:avLst/>
          </a:prstGeom>
          <a:solidFill>
            <a:srgbClr val="ED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5">
            <a:extLst>
              <a:ext uri="{FF2B5EF4-FFF2-40B4-BE49-F238E27FC236}">
                <a16:creationId xmlns:a16="http://schemas.microsoft.com/office/drawing/2014/main" id="{10169A81-7339-6C4A-A077-E07136C7CAAB}"/>
              </a:ext>
            </a:extLst>
          </p:cNvPr>
          <p:cNvSpPr/>
          <p:nvPr/>
        </p:nvSpPr>
        <p:spPr>
          <a:xfrm rot="10800000">
            <a:off x="4536795" y="2888237"/>
            <a:ext cx="1508965" cy="1300832"/>
          </a:xfrm>
          <a:prstGeom prst="triangle">
            <a:avLst/>
          </a:prstGeom>
          <a:solidFill>
            <a:srgbClr val="858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6">
            <a:extLst>
              <a:ext uri="{FF2B5EF4-FFF2-40B4-BE49-F238E27FC236}">
                <a16:creationId xmlns:a16="http://schemas.microsoft.com/office/drawing/2014/main" id="{397DCDE4-0683-4C49-B2C3-64BA9B63AA6D}"/>
              </a:ext>
            </a:extLst>
          </p:cNvPr>
          <p:cNvSpPr/>
          <p:nvPr/>
        </p:nvSpPr>
        <p:spPr>
          <a:xfrm rot="10800000">
            <a:off x="3782311" y="4189069"/>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riangle 7">
            <a:extLst>
              <a:ext uri="{FF2B5EF4-FFF2-40B4-BE49-F238E27FC236}">
                <a16:creationId xmlns:a16="http://schemas.microsoft.com/office/drawing/2014/main" id="{B271F49F-9823-C64E-AD49-64F045186FFB}"/>
              </a:ext>
            </a:extLst>
          </p:cNvPr>
          <p:cNvSpPr/>
          <p:nvPr/>
        </p:nvSpPr>
        <p:spPr>
          <a:xfrm rot="10800000">
            <a:off x="2273347" y="1587405"/>
            <a:ext cx="1508965" cy="13008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4AF73A0-E0AB-BB44-BCAE-196AA320CF4A}"/>
              </a:ext>
            </a:extLst>
          </p:cNvPr>
          <p:cNvSpPr txBox="1"/>
          <p:nvPr/>
        </p:nvSpPr>
        <p:spPr>
          <a:xfrm>
            <a:off x="6081714" y="2714775"/>
            <a:ext cx="5430701" cy="3970318"/>
          </a:xfrm>
          <a:prstGeom prst="rect">
            <a:avLst/>
          </a:prstGeom>
          <a:noFill/>
        </p:spPr>
        <p:txBody>
          <a:bodyPr wrap="square" rtlCol="0">
            <a:spAutoFit/>
          </a:bodyPr>
          <a:lstStyle/>
          <a:p>
            <a:pPr algn="r"/>
            <a:r>
              <a:rPr lang="fr-FR" sz="3600" b="1" dirty="0">
                <a:solidFill>
                  <a:schemeClr val="bg1"/>
                </a:solidFill>
                <a:latin typeface="Verdana" panose="020B0604030504040204" pitchFamily="34" charset="0"/>
                <a:ea typeface="Verdana" panose="020B0604030504040204" pitchFamily="34" charset="0"/>
                <a:cs typeface="Verdana" panose="020B0604030504040204" pitchFamily="34" charset="0"/>
              </a:rPr>
              <a:t>Les études en  STAPS </a:t>
            </a:r>
          </a:p>
          <a:p>
            <a:pPr algn="r"/>
            <a:endParaRPr lang="fr-FR"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fr-FR" sz="3600" b="1" dirty="0">
                <a:solidFill>
                  <a:schemeClr val="bg1"/>
                </a:solidFill>
                <a:latin typeface="Verdana" panose="020B0604030504040204" pitchFamily="34" charset="0"/>
                <a:ea typeface="Verdana" panose="020B0604030504040204" pitchFamily="34" charset="0"/>
                <a:cs typeface="Verdana" panose="020B0604030504040204" pitchFamily="34" charset="0"/>
              </a:rPr>
              <a:t>Sciences et Techniques des Activités Physiques et Sportives</a:t>
            </a:r>
          </a:p>
        </p:txBody>
      </p:sp>
      <p:sp>
        <p:nvSpPr>
          <p:cNvPr id="13" name="Rectangle 12">
            <a:extLst>
              <a:ext uri="{FF2B5EF4-FFF2-40B4-BE49-F238E27FC236}">
                <a16:creationId xmlns:a16="http://schemas.microsoft.com/office/drawing/2014/main" id="{A454CC9F-C26B-E049-A481-B0CCACDF9445}"/>
              </a:ext>
            </a:extLst>
          </p:cNvPr>
          <p:cNvSpPr/>
          <p:nvPr/>
        </p:nvSpPr>
        <p:spPr>
          <a:xfrm>
            <a:off x="11093487" y="4267995"/>
            <a:ext cx="290945" cy="45719"/>
          </a:xfrm>
          <a:prstGeom prst="rect">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17" name="Image 16">
            <a:extLst>
              <a:ext uri="{FF2B5EF4-FFF2-40B4-BE49-F238E27FC236}">
                <a16:creationId xmlns:a16="http://schemas.microsoft.com/office/drawing/2014/main" id="{717EFF4E-035E-4556-9D17-65BD0C848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0855" y="987142"/>
            <a:ext cx="2591560" cy="1300832"/>
          </a:xfrm>
          <a:prstGeom prst="rect">
            <a:avLst/>
          </a:prstGeom>
        </p:spPr>
      </p:pic>
      <p:pic>
        <p:nvPicPr>
          <p:cNvPr id="12" name="Image 11">
            <a:extLst>
              <a:ext uri="{FF2B5EF4-FFF2-40B4-BE49-F238E27FC236}">
                <a16:creationId xmlns:a16="http://schemas.microsoft.com/office/drawing/2014/main" id="{D5388923-70F5-1645-B436-7C559099B8B2}"/>
              </a:ext>
            </a:extLst>
          </p:cNvPr>
          <p:cNvPicPr>
            <a:picLocks noChangeAspect="1"/>
          </p:cNvPicPr>
          <p:nvPr/>
        </p:nvPicPr>
        <p:blipFill>
          <a:blip r:embed="rId3"/>
          <a:stretch>
            <a:fillRect/>
          </a:stretch>
        </p:blipFill>
        <p:spPr bwMode="auto">
          <a:xfrm>
            <a:off x="481412" y="4863299"/>
            <a:ext cx="2546414" cy="1170590"/>
          </a:xfrm>
          <a:prstGeom prst="rect">
            <a:avLst/>
          </a:prstGeom>
        </p:spPr>
      </p:pic>
    </p:spTree>
    <p:extLst>
      <p:ext uri="{BB962C8B-B14F-4D97-AF65-F5344CB8AC3E}">
        <p14:creationId xmlns:p14="http://schemas.microsoft.com/office/powerpoint/2010/main" val="1640986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534214"/>
            <a:ext cx="9181288" cy="923526"/>
          </a:xfrm>
          <a:prstGeom prst="rect">
            <a:avLst/>
          </a:prstGeom>
        </p:spPr>
        <p:txBody>
          <a:bodyPr>
            <a:normAutofit/>
          </a:bodyPr>
          <a:lstStyle/>
          <a:p>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Espaces de travail</a:t>
            </a:r>
          </a:p>
        </p:txBody>
      </p:sp>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1006062" y="1326922"/>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pic>
        <p:nvPicPr>
          <p:cNvPr id="16" name="Picture 3">
            <a:extLst>
              <a:ext uri="{FF2B5EF4-FFF2-40B4-BE49-F238E27FC236}">
                <a16:creationId xmlns:a16="http://schemas.microsoft.com/office/drawing/2014/main" id="{C3859DAC-8366-4448-9362-BBB8A979A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418" y="1420146"/>
            <a:ext cx="4417276" cy="331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2E697FC6-A200-4267-A064-E15D6B3CD5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993" y="2916844"/>
            <a:ext cx="5228441" cy="348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a:extLst>
              <a:ext uri="{FF2B5EF4-FFF2-40B4-BE49-F238E27FC236}">
                <a16:creationId xmlns:a16="http://schemas.microsoft.com/office/drawing/2014/main" id="{706E0969-B31C-4F5D-8524-113D2289F39B}"/>
              </a:ext>
            </a:extLst>
          </p:cNvPr>
          <p:cNvSpPr txBox="1"/>
          <p:nvPr/>
        </p:nvSpPr>
        <p:spPr>
          <a:xfrm>
            <a:off x="1006061" y="4837838"/>
            <a:ext cx="4096026" cy="707886"/>
          </a:xfrm>
          <a:prstGeom prst="rect">
            <a:avLst/>
          </a:prstGeom>
          <a:noFill/>
        </p:spPr>
        <p:txBody>
          <a:bodyPr wrap="square" rtlCol="0">
            <a:spAutoFit/>
          </a:bodyPr>
          <a:lstStyle/>
          <a:p>
            <a:r>
              <a:rPr lang="fr-FR" sz="2000" b="1" dirty="0">
                <a:solidFill>
                  <a:srgbClr val="202C41"/>
                </a:solidFill>
                <a:latin typeface="Verdana" panose="020B0604030504040204" pitchFamily="34" charset="0"/>
                <a:ea typeface="Verdana" panose="020B0604030504040204" pitchFamily="34" charset="0"/>
              </a:rPr>
              <a:t>Salle libre accès informatique</a:t>
            </a:r>
          </a:p>
        </p:txBody>
      </p:sp>
      <p:sp>
        <p:nvSpPr>
          <p:cNvPr id="18" name="ZoneTexte 17">
            <a:extLst>
              <a:ext uri="{FF2B5EF4-FFF2-40B4-BE49-F238E27FC236}">
                <a16:creationId xmlns:a16="http://schemas.microsoft.com/office/drawing/2014/main" id="{33FDC412-5F8F-40B2-9296-675D584C7E33}"/>
              </a:ext>
            </a:extLst>
          </p:cNvPr>
          <p:cNvSpPr txBox="1"/>
          <p:nvPr/>
        </p:nvSpPr>
        <p:spPr>
          <a:xfrm>
            <a:off x="5880994" y="1847229"/>
            <a:ext cx="3635980" cy="1015663"/>
          </a:xfrm>
          <a:prstGeom prst="rect">
            <a:avLst/>
          </a:prstGeom>
          <a:noFill/>
        </p:spPr>
        <p:txBody>
          <a:bodyPr wrap="square" rtlCol="0">
            <a:spAutoFit/>
          </a:bodyPr>
          <a:lstStyle/>
          <a:p>
            <a:r>
              <a:rPr lang="fr-FR" sz="2000" b="1" dirty="0">
                <a:solidFill>
                  <a:srgbClr val="202C41"/>
                </a:solidFill>
                <a:latin typeface="Verdana" panose="020B0604030504040204" pitchFamily="34" charset="0"/>
                <a:ea typeface="Verdana" panose="020B0604030504040204" pitchFamily="34" charset="0"/>
              </a:rPr>
              <a:t>Espace collaboratif sur inscription auprès du bureau des étudiants</a:t>
            </a:r>
          </a:p>
        </p:txBody>
      </p:sp>
    </p:spTree>
    <p:extLst>
      <p:ext uri="{BB962C8B-B14F-4D97-AF65-F5344CB8AC3E}">
        <p14:creationId xmlns:p14="http://schemas.microsoft.com/office/powerpoint/2010/main" val="350340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1536699" y="2374900"/>
            <a:ext cx="6480865" cy="1917700"/>
          </a:xfrm>
        </p:spPr>
        <p:txBody>
          <a:bodyPr>
            <a:normAutofit/>
          </a:bodyPr>
          <a:lstStyle/>
          <a:p>
            <a:r>
              <a:rPr lang="fr-FR" sz="6600" dirty="0">
                <a:latin typeface="Verdana" panose="020B0604030504040204" pitchFamily="34" charset="0"/>
                <a:ea typeface="Verdana" panose="020B0604030504040204" pitchFamily="34" charset="0"/>
                <a:cs typeface="Verdana" panose="020B0604030504040204" pitchFamily="34" charset="0"/>
              </a:rPr>
              <a:t>Métiers visés</a:t>
            </a:r>
          </a:p>
        </p:txBody>
      </p:sp>
      <p:pic>
        <p:nvPicPr>
          <p:cNvPr id="4" name="Image 3">
            <a:extLst>
              <a:ext uri="{FF2B5EF4-FFF2-40B4-BE49-F238E27FC236}">
                <a16:creationId xmlns:a16="http://schemas.microsoft.com/office/drawing/2014/main" id="{C44CD086-1BD6-4D22-B508-67DA0ACBB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188" y="546882"/>
            <a:ext cx="1022598" cy="513292"/>
          </a:xfrm>
          <a:prstGeom prst="rect">
            <a:avLst/>
          </a:prstGeom>
        </p:spPr>
      </p:pic>
      <p:pic>
        <p:nvPicPr>
          <p:cNvPr id="5" name="Graphique 4" descr="Salle de classe">
            <a:extLst>
              <a:ext uri="{FF2B5EF4-FFF2-40B4-BE49-F238E27FC236}">
                <a16:creationId xmlns:a16="http://schemas.microsoft.com/office/drawing/2014/main" id="{52349EE7-1A62-47E9-A1A6-D8CEDE128C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6537" y="3726072"/>
            <a:ext cx="1914386" cy="1914386"/>
          </a:xfrm>
          <a:prstGeom prst="rect">
            <a:avLst/>
          </a:prstGeom>
        </p:spPr>
      </p:pic>
    </p:spTree>
    <p:extLst>
      <p:ext uri="{BB962C8B-B14F-4D97-AF65-F5344CB8AC3E}">
        <p14:creationId xmlns:p14="http://schemas.microsoft.com/office/powerpoint/2010/main" val="388685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F6B45C-6584-493B-A021-1F88CE5BF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837" y="361351"/>
            <a:ext cx="1022598" cy="513292"/>
          </a:xfrm>
          <a:prstGeom prst="rect">
            <a:avLst/>
          </a:prstGeom>
        </p:spPr>
      </p:pic>
      <p:sp>
        <p:nvSpPr>
          <p:cNvPr id="7" name="Bulle narrative : rectangle à coins arrondis 6">
            <a:extLst>
              <a:ext uri="{FF2B5EF4-FFF2-40B4-BE49-F238E27FC236}">
                <a16:creationId xmlns:a16="http://schemas.microsoft.com/office/drawing/2014/main" id="{25F3B666-6C46-465E-BAD4-F9E6F71D69BC}"/>
              </a:ext>
            </a:extLst>
          </p:cNvPr>
          <p:cNvSpPr/>
          <p:nvPr/>
        </p:nvSpPr>
        <p:spPr>
          <a:xfrm>
            <a:off x="7712765" y="1130304"/>
            <a:ext cx="4264486" cy="4317407"/>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METIERS de l’ANIMATION SPORTIVE et de l’EDUCATION PAR LE SPORT </a:t>
            </a: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a:t>
            </a:r>
          </a:p>
          <a:p>
            <a:pPr>
              <a:defRPr/>
            </a:pPr>
            <a:endParaRPr 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a:defRPr/>
            </a:pPr>
            <a:r>
              <a:rPr lang="fr-FR" sz="1600" dirty="0">
                <a:solidFill>
                  <a:schemeClr val="bg1"/>
                </a:solidFill>
                <a:latin typeface="Verdana" panose="020B0604030504040204" pitchFamily="34" charset="0"/>
                <a:ea typeface="Verdana" panose="020B0604030504040204" pitchFamily="34" charset="0"/>
              </a:rPr>
              <a:t>- Animateur en centre de loisirs ou MJC</a:t>
            </a:r>
          </a:p>
          <a:p>
            <a:pPr>
              <a:defRPr/>
            </a:pPr>
            <a:endParaRPr lang="fr-FR" sz="1600" dirty="0">
              <a:solidFill>
                <a:schemeClr val="bg1"/>
              </a:solidFill>
              <a:latin typeface="Verdana" panose="020B0604030504040204" pitchFamily="34" charset="0"/>
              <a:ea typeface="Verdana" panose="020B0604030504040204" pitchFamily="34" charset="0"/>
            </a:endParaRPr>
          </a:p>
          <a:p>
            <a:pPr>
              <a:defRPr/>
            </a:pPr>
            <a:r>
              <a:rPr lang="fr-FR" sz="1600" dirty="0">
                <a:solidFill>
                  <a:schemeClr val="bg1"/>
                </a:solidFill>
                <a:latin typeface="Verdana" panose="020B0604030504040204" pitchFamily="34" charset="0"/>
                <a:ea typeface="Verdana" panose="020B0604030504040204" pitchFamily="34" charset="0"/>
              </a:rPr>
              <a:t>- Animateur périscolaire et extra scolaire</a:t>
            </a:r>
          </a:p>
          <a:p>
            <a:pPr>
              <a:defRPr/>
            </a:pPr>
            <a:endParaRPr lang="fr-FR" sz="1600" dirty="0">
              <a:solidFill>
                <a:schemeClr val="bg1"/>
              </a:solidFill>
              <a:latin typeface="Verdana" panose="020B0604030504040204" pitchFamily="34" charset="0"/>
              <a:ea typeface="Verdana" panose="020B0604030504040204" pitchFamily="34" charset="0"/>
            </a:endParaRPr>
          </a:p>
          <a:p>
            <a:pPr>
              <a:defRPr/>
            </a:pPr>
            <a:r>
              <a:rPr lang="fr-FR" sz="1600" dirty="0">
                <a:solidFill>
                  <a:schemeClr val="bg1"/>
                </a:solidFill>
                <a:latin typeface="Verdana" panose="020B0604030504040204" pitchFamily="34" charset="0"/>
                <a:ea typeface="Verdana" panose="020B0604030504040204" pitchFamily="34" charset="0"/>
              </a:rPr>
              <a:t>- Educateur sportif dans une entreprise à but éducatif</a:t>
            </a:r>
          </a:p>
          <a:p>
            <a:pPr>
              <a:defRPr/>
            </a:pPr>
            <a:endParaRPr lang="fr-FR" sz="1600" dirty="0">
              <a:solidFill>
                <a:schemeClr val="bg1"/>
              </a:solidFill>
              <a:latin typeface="Verdana" panose="020B0604030504040204" pitchFamily="34" charset="0"/>
              <a:ea typeface="Verdana" panose="020B0604030504040204" pitchFamily="34" charset="0"/>
            </a:endParaRPr>
          </a:p>
          <a:p>
            <a:pPr>
              <a:defRPr/>
            </a:pPr>
            <a:r>
              <a:rPr lang="fr-FR" sz="1600" dirty="0">
                <a:solidFill>
                  <a:schemeClr val="bg1"/>
                </a:solidFill>
                <a:latin typeface="Verdana" panose="020B0604030504040204" pitchFamily="34" charset="0"/>
                <a:ea typeface="Verdana" panose="020B0604030504040204" pitchFamily="34" charset="0"/>
              </a:rPr>
              <a:t>- Educateur sportif dans une association affinitaire ou multisport</a:t>
            </a:r>
          </a:p>
          <a:p>
            <a:pPr algn="ctr"/>
            <a:endParaRPr lang="fr-FR" dirty="0"/>
          </a:p>
        </p:txBody>
      </p:sp>
      <p:sp>
        <p:nvSpPr>
          <p:cNvPr id="10" name="Bulle narrative : rectangle à coins arrondis 9">
            <a:extLst>
              <a:ext uri="{FF2B5EF4-FFF2-40B4-BE49-F238E27FC236}">
                <a16:creationId xmlns:a16="http://schemas.microsoft.com/office/drawing/2014/main" id="{DF45BADA-E24C-4441-8363-2EAD499407CA}"/>
              </a:ext>
            </a:extLst>
          </p:cNvPr>
          <p:cNvSpPr/>
          <p:nvPr/>
        </p:nvSpPr>
        <p:spPr>
          <a:xfrm>
            <a:off x="4511723" y="4037456"/>
            <a:ext cx="2929414" cy="1861319"/>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Verdana" panose="020B0604030504040204" pitchFamily="34" charset="0"/>
                <a:ea typeface="Verdana" panose="020B0604030504040204" pitchFamily="34" charset="0"/>
              </a:rPr>
              <a:t>METIERS DE LA RECHERCHE</a:t>
            </a:r>
          </a:p>
          <a:p>
            <a:pPr algn="ctr"/>
            <a:endParaRPr lang="fr-FR" sz="1600" b="1" dirty="0">
              <a:latin typeface="Verdana" panose="020B0604030504040204" pitchFamily="34" charset="0"/>
              <a:ea typeface="Verdana" panose="020B0604030504040204" pitchFamily="34" charset="0"/>
            </a:endParaRPr>
          </a:p>
          <a:p>
            <a:pPr algn="ctr"/>
            <a:r>
              <a:rPr lang="fr-FR" sz="1600" dirty="0"/>
              <a:t>Chargé de recherche, enseignant chercheur, ingénieur de recherche</a:t>
            </a:r>
            <a:endParaRPr lang="fr-FR" sz="1600" b="1" dirty="0">
              <a:latin typeface="Verdana" panose="020B0604030504040204" pitchFamily="34" charset="0"/>
              <a:ea typeface="Verdana" panose="020B0604030504040204" pitchFamily="34" charset="0"/>
            </a:endParaRPr>
          </a:p>
        </p:txBody>
      </p:sp>
      <p:sp>
        <p:nvSpPr>
          <p:cNvPr id="11" name="Rectangle 10">
            <a:extLst>
              <a:ext uri="{FF2B5EF4-FFF2-40B4-BE49-F238E27FC236}">
                <a16:creationId xmlns:a16="http://schemas.microsoft.com/office/drawing/2014/main" id="{22DE83D3-07CA-4183-B33D-E9FCBF5F1C79}"/>
              </a:ext>
            </a:extLst>
          </p:cNvPr>
          <p:cNvSpPr/>
          <p:nvPr/>
        </p:nvSpPr>
        <p:spPr>
          <a:xfrm>
            <a:off x="4439179" y="1394989"/>
            <a:ext cx="3074503" cy="1754326"/>
          </a:xfrm>
          <a:prstGeom prst="rect">
            <a:avLst/>
          </a:prstGeom>
          <a:solidFill>
            <a:srgbClr val="EDD10E"/>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Verdana" panose="020B0604030504040204" pitchFamily="34" charset="0"/>
                <a:ea typeface="Verdana" panose="020B0604030504040204" pitchFamily="34" charset="0"/>
              </a:rPr>
              <a:t>EDUCATION ET MOTRICITE</a:t>
            </a:r>
          </a:p>
        </p:txBody>
      </p:sp>
      <p:sp>
        <p:nvSpPr>
          <p:cNvPr id="12" name="Bulle narrative : rectangle à coins arrondis 11">
            <a:extLst>
              <a:ext uri="{FF2B5EF4-FFF2-40B4-BE49-F238E27FC236}">
                <a16:creationId xmlns:a16="http://schemas.microsoft.com/office/drawing/2014/main" id="{0580E070-A64C-4C6B-9DE9-B2F9DC518EEA}"/>
              </a:ext>
            </a:extLst>
          </p:cNvPr>
          <p:cNvSpPr/>
          <p:nvPr/>
        </p:nvSpPr>
        <p:spPr>
          <a:xfrm>
            <a:off x="280181" y="1152474"/>
            <a:ext cx="3959915" cy="4587536"/>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C893748-AAA1-4E4E-A4C5-EEE56DAF5BC4}"/>
              </a:ext>
            </a:extLst>
          </p:cNvPr>
          <p:cNvSpPr txBox="1"/>
          <p:nvPr/>
        </p:nvSpPr>
        <p:spPr>
          <a:xfrm>
            <a:off x="389587" y="1117990"/>
            <a:ext cx="3850509" cy="4062651"/>
          </a:xfrm>
          <a:prstGeom prst="rect">
            <a:avLst/>
          </a:prstGeom>
          <a:noFill/>
          <a:ln w="28575">
            <a:noFill/>
          </a:ln>
        </p:spPr>
        <p:txBody>
          <a:bodyPr wrap="square" rtlCol="0">
            <a:spAutoFit/>
          </a:bodyPr>
          <a:lstStyle/>
          <a:p>
            <a:pPr>
              <a:defRPr/>
            </a:pPr>
            <a:endPar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a:defRPr/>
            </a:pPr>
            <a:r>
              <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METIERS de l’ENSEIGNEMENT :</a:t>
            </a:r>
          </a:p>
          <a:p>
            <a:pPr>
              <a:defRPr/>
            </a:pPr>
            <a:endPar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a:defRPr/>
            </a:pP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Poursuite d’études en Master </a:t>
            </a:r>
            <a:r>
              <a:rPr 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MEEF  </a:t>
            </a:r>
            <a:r>
              <a:rPr 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(Métiers de l’Enseignement, de l’Education et de la Formation) </a:t>
            </a: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a:t>
            </a:r>
          </a:p>
          <a:p>
            <a:pPr>
              <a:defRPr/>
            </a:pPr>
            <a:b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b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 Professeur d’EPS (préparation du concours du CAPEPS)</a:t>
            </a:r>
          </a:p>
          <a:p>
            <a:pPr>
              <a:defRPr/>
            </a:pPr>
            <a:b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b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 Professeur des écoles (préparation du concours du CAPE)</a:t>
            </a:r>
          </a:p>
          <a:p>
            <a:pPr>
              <a:defRPr/>
            </a:pPr>
            <a:endPar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a:defRPr/>
            </a:pP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Préparation du concours ETAPS (Educateur Territorial en APS)</a:t>
            </a:r>
          </a:p>
          <a:p>
            <a:endParaRPr lang="fr-FR" dirty="0">
              <a:solidFill>
                <a:schemeClr val="bg1"/>
              </a:solidFill>
            </a:endParaRPr>
          </a:p>
        </p:txBody>
      </p:sp>
    </p:spTree>
    <p:extLst>
      <p:ext uri="{BB962C8B-B14F-4D97-AF65-F5344CB8AC3E}">
        <p14:creationId xmlns:p14="http://schemas.microsoft.com/office/powerpoint/2010/main" val="186444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F6B45C-6584-493B-A021-1F88CE5BF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837" y="361351"/>
            <a:ext cx="1022598" cy="513292"/>
          </a:xfrm>
          <a:prstGeom prst="rect">
            <a:avLst/>
          </a:prstGeom>
        </p:spPr>
      </p:pic>
      <p:sp>
        <p:nvSpPr>
          <p:cNvPr id="11" name="Rectangle 10">
            <a:extLst>
              <a:ext uri="{FF2B5EF4-FFF2-40B4-BE49-F238E27FC236}">
                <a16:creationId xmlns:a16="http://schemas.microsoft.com/office/drawing/2014/main" id="{22DE83D3-07CA-4183-B33D-E9FCBF5F1C79}"/>
              </a:ext>
            </a:extLst>
          </p:cNvPr>
          <p:cNvSpPr/>
          <p:nvPr/>
        </p:nvSpPr>
        <p:spPr>
          <a:xfrm>
            <a:off x="4491654" y="1170816"/>
            <a:ext cx="3565668" cy="1754326"/>
          </a:xfrm>
          <a:prstGeom prst="rect">
            <a:avLst/>
          </a:prstGeom>
          <a:solidFill>
            <a:srgbClr val="EDD10E"/>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Verdana" panose="020B0604030504040204" pitchFamily="34" charset="0"/>
                <a:ea typeface="Verdana" panose="020B0604030504040204" pitchFamily="34" charset="0"/>
              </a:rPr>
              <a:t>ENTRAINEMENT SPORTIF</a:t>
            </a:r>
          </a:p>
        </p:txBody>
      </p:sp>
      <p:sp>
        <p:nvSpPr>
          <p:cNvPr id="12" name="Bulle narrative : rectangle à coins arrondis 11">
            <a:extLst>
              <a:ext uri="{FF2B5EF4-FFF2-40B4-BE49-F238E27FC236}">
                <a16:creationId xmlns:a16="http://schemas.microsoft.com/office/drawing/2014/main" id="{0580E070-A64C-4C6B-9DE9-B2F9DC518EEA}"/>
              </a:ext>
            </a:extLst>
          </p:cNvPr>
          <p:cNvSpPr/>
          <p:nvPr/>
        </p:nvSpPr>
        <p:spPr>
          <a:xfrm>
            <a:off x="280181" y="1152474"/>
            <a:ext cx="3829707" cy="2120813"/>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C893748-AAA1-4E4E-A4C5-EEE56DAF5BC4}"/>
              </a:ext>
            </a:extLst>
          </p:cNvPr>
          <p:cNvSpPr txBox="1"/>
          <p:nvPr/>
        </p:nvSpPr>
        <p:spPr>
          <a:xfrm>
            <a:off x="455081" y="1221425"/>
            <a:ext cx="3654807" cy="2092881"/>
          </a:xfrm>
          <a:prstGeom prst="rect">
            <a:avLst/>
          </a:prstGeom>
          <a:noFill/>
          <a:ln w="28575">
            <a:noFill/>
          </a:ln>
        </p:spPr>
        <p:txBody>
          <a:bodyPr wrap="square" rtlCol="0">
            <a:spAutoFit/>
          </a:bodyPr>
          <a:lstStyle/>
          <a:p>
            <a:pPr>
              <a:defRPr/>
            </a:pPr>
            <a:r>
              <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METIERS de la SECURITE et du SECOURS :</a:t>
            </a:r>
          </a:p>
          <a:p>
            <a:pPr>
              <a:defRPr/>
            </a:pPr>
            <a:endPar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Pompier </a:t>
            </a:r>
          </a:p>
          <a:p>
            <a:pPr marL="285750" indent="-285750">
              <a:buFontTx/>
              <a:buChar char="-"/>
              <a:defRPr/>
            </a:pP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Gendarme</a:t>
            </a:r>
          </a:p>
          <a:p>
            <a:pPr marL="285750" indent="-285750">
              <a:buFontTx/>
              <a:buChar char="-"/>
              <a:defRPr/>
            </a:pP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Policier</a:t>
            </a:r>
          </a:p>
          <a:p>
            <a:pPr marL="285750" indent="-285750">
              <a:buFontTx/>
              <a:buChar char="-"/>
              <a:defRPr/>
            </a:pP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Militaire</a:t>
            </a:r>
          </a:p>
          <a:p>
            <a:endParaRPr lang="fr-FR" dirty="0">
              <a:solidFill>
                <a:schemeClr val="bg1"/>
              </a:solidFill>
            </a:endParaRPr>
          </a:p>
        </p:txBody>
      </p:sp>
      <p:sp>
        <p:nvSpPr>
          <p:cNvPr id="13" name="Bulle narrative : rectangle à coins arrondis 12">
            <a:extLst>
              <a:ext uri="{FF2B5EF4-FFF2-40B4-BE49-F238E27FC236}">
                <a16:creationId xmlns:a16="http://schemas.microsoft.com/office/drawing/2014/main" id="{44528909-D5DE-47AD-BD15-CB830713114A}"/>
              </a:ext>
            </a:extLst>
          </p:cNvPr>
          <p:cNvSpPr/>
          <p:nvPr/>
        </p:nvSpPr>
        <p:spPr>
          <a:xfrm>
            <a:off x="332010" y="3932858"/>
            <a:ext cx="4266493" cy="2467942"/>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002B7ED0-B2DD-4792-B2BE-345C6876B512}"/>
              </a:ext>
            </a:extLst>
          </p:cNvPr>
          <p:cNvSpPr txBox="1"/>
          <p:nvPr/>
        </p:nvSpPr>
        <p:spPr>
          <a:xfrm>
            <a:off x="549762" y="4022192"/>
            <a:ext cx="3941892" cy="2339102"/>
          </a:xfrm>
          <a:prstGeom prst="rect">
            <a:avLst/>
          </a:prstGeom>
          <a:noFill/>
        </p:spPr>
        <p:txBody>
          <a:bodyPr wrap="square" rtlCol="0">
            <a:spAutoFit/>
          </a:bodyPr>
          <a:lstStyle/>
          <a:p>
            <a:pPr>
              <a:defRPr/>
            </a:pPr>
            <a:r>
              <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METIERS de l’AMELIORATION de la PERFORMANCE :</a:t>
            </a:r>
          </a:p>
          <a:p>
            <a:pPr>
              <a:defRPr/>
            </a:pPr>
            <a:endPar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buFontTx/>
              <a:buChar char="-"/>
              <a:defRPr/>
            </a:pP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Entraineur</a:t>
            </a:r>
          </a:p>
          <a:p>
            <a:pPr marL="285750" indent="-285750">
              <a:buFontTx/>
              <a:buChar char="-"/>
              <a:defRPr/>
            </a:pP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Préparateur physique</a:t>
            </a:r>
          </a:p>
          <a:p>
            <a:pPr marL="285750" indent="-285750">
              <a:buFontTx/>
              <a:buChar char="-"/>
              <a:defRPr/>
            </a:pP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Préparateur mental</a:t>
            </a:r>
          </a:p>
          <a:p>
            <a:pPr marL="285750" indent="-285750">
              <a:buFontTx/>
              <a:buChar char="-"/>
              <a:defRPr/>
            </a:pP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Cadre technique dans une fédération, une ligue (concours)</a:t>
            </a:r>
          </a:p>
          <a:p>
            <a:endParaRPr lang="fr-FR" dirty="0"/>
          </a:p>
        </p:txBody>
      </p:sp>
      <p:sp>
        <p:nvSpPr>
          <p:cNvPr id="14" name="Bulle narrative : rectangle à coins arrondis 13">
            <a:extLst>
              <a:ext uri="{FF2B5EF4-FFF2-40B4-BE49-F238E27FC236}">
                <a16:creationId xmlns:a16="http://schemas.microsoft.com/office/drawing/2014/main" id="{8CE80801-BBB9-4676-8E98-ADD5040B64C9}"/>
              </a:ext>
            </a:extLst>
          </p:cNvPr>
          <p:cNvSpPr/>
          <p:nvPr/>
        </p:nvSpPr>
        <p:spPr>
          <a:xfrm>
            <a:off x="8439088" y="1221425"/>
            <a:ext cx="3567382" cy="2467941"/>
          </a:xfrm>
          <a:prstGeom prst="wedgeRoundRectCallout">
            <a:avLst>
              <a:gd name="adj1" fmla="val -22048"/>
              <a:gd name="adj2" fmla="val 61363"/>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METIERS de l’ENTRETIEN de la CONDITION PHYSIQUE :</a:t>
            </a:r>
          </a:p>
          <a:p>
            <a:pPr>
              <a:defRPr/>
            </a:pPr>
            <a:endPar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Coach à domicile</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Coach / animateur en salle de remise en forme</a:t>
            </a:r>
            <a:endPar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algn="ctr"/>
            <a:endParaRPr lang="fr-FR" sz="1600" b="1" dirty="0">
              <a:latin typeface="Verdana" panose="020B0604030504040204" pitchFamily="34" charset="0"/>
              <a:ea typeface="Verdana" panose="020B0604030504040204" pitchFamily="34" charset="0"/>
            </a:endParaRPr>
          </a:p>
        </p:txBody>
      </p:sp>
      <p:sp>
        <p:nvSpPr>
          <p:cNvPr id="15" name="Bulle narrative : rectangle à coins arrondis 14">
            <a:extLst>
              <a:ext uri="{FF2B5EF4-FFF2-40B4-BE49-F238E27FC236}">
                <a16:creationId xmlns:a16="http://schemas.microsoft.com/office/drawing/2014/main" id="{4DFCE37B-A25B-4E62-9A9E-D8B739D353C9}"/>
              </a:ext>
            </a:extLst>
          </p:cNvPr>
          <p:cNvSpPr/>
          <p:nvPr/>
        </p:nvSpPr>
        <p:spPr>
          <a:xfrm>
            <a:off x="8621204" y="4366566"/>
            <a:ext cx="3203150" cy="2032757"/>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altLang="fr-FR"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METIERS du LOISIR SPORTIF </a:t>
            </a: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a:t>
            </a:r>
          </a:p>
          <a:p>
            <a:pPr>
              <a:defRPr/>
            </a:pPr>
            <a:endPar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Moniteur VTT</a:t>
            </a:r>
          </a:p>
          <a:p>
            <a:pPr marL="285750" indent="-285750">
              <a:buFontTx/>
              <a:buChar char="-"/>
              <a:defRPr/>
            </a:pPr>
            <a:r>
              <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rPr>
              <a:t>MNS</a:t>
            </a:r>
          </a:p>
          <a:p>
            <a:pPr algn="ctr"/>
            <a:endParaRPr lang="fr-FR" sz="1600" b="1" dirty="0">
              <a:latin typeface="Verdana" panose="020B0604030504040204" pitchFamily="34" charset="0"/>
              <a:ea typeface="Verdana" panose="020B0604030504040204" pitchFamily="34" charset="0"/>
            </a:endParaRPr>
          </a:p>
        </p:txBody>
      </p:sp>
      <p:sp>
        <p:nvSpPr>
          <p:cNvPr id="16" name="Bulle narrative : rectangle à coins arrondis 15">
            <a:extLst>
              <a:ext uri="{FF2B5EF4-FFF2-40B4-BE49-F238E27FC236}">
                <a16:creationId xmlns:a16="http://schemas.microsoft.com/office/drawing/2014/main" id="{C4CE774B-002C-4D5A-BC89-1B8504A8282C}"/>
              </a:ext>
            </a:extLst>
          </p:cNvPr>
          <p:cNvSpPr/>
          <p:nvPr/>
        </p:nvSpPr>
        <p:spPr>
          <a:xfrm>
            <a:off x="5145146" y="3932858"/>
            <a:ext cx="2929414" cy="1861319"/>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Verdana" panose="020B0604030504040204" pitchFamily="34" charset="0"/>
                <a:ea typeface="Verdana" panose="020B0604030504040204" pitchFamily="34" charset="0"/>
              </a:rPr>
              <a:t>METIERS DE LA RECHERCHE</a:t>
            </a:r>
          </a:p>
          <a:p>
            <a:pPr algn="ctr"/>
            <a:endParaRPr lang="fr-FR" sz="1600" b="1" dirty="0">
              <a:latin typeface="Verdana" panose="020B0604030504040204" pitchFamily="34" charset="0"/>
              <a:ea typeface="Verdana" panose="020B0604030504040204" pitchFamily="34" charset="0"/>
            </a:endParaRPr>
          </a:p>
          <a:p>
            <a:pPr algn="ctr"/>
            <a:r>
              <a:rPr lang="fr-FR" sz="1600" dirty="0"/>
              <a:t>Chargé de recherche, enseignant chercheur, ingénieur de recherche</a:t>
            </a:r>
            <a:endParaRPr lang="fr-FR"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2520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F6B45C-6584-493B-A021-1F88CE5BF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837" y="361351"/>
            <a:ext cx="1022598" cy="513292"/>
          </a:xfrm>
          <a:prstGeom prst="rect">
            <a:avLst/>
          </a:prstGeom>
        </p:spPr>
      </p:pic>
      <p:sp>
        <p:nvSpPr>
          <p:cNvPr id="11" name="Rectangle 10">
            <a:extLst>
              <a:ext uri="{FF2B5EF4-FFF2-40B4-BE49-F238E27FC236}">
                <a16:creationId xmlns:a16="http://schemas.microsoft.com/office/drawing/2014/main" id="{22DE83D3-07CA-4183-B33D-E9FCBF5F1C79}"/>
              </a:ext>
            </a:extLst>
          </p:cNvPr>
          <p:cNvSpPr/>
          <p:nvPr/>
        </p:nvSpPr>
        <p:spPr>
          <a:xfrm>
            <a:off x="4901333" y="874643"/>
            <a:ext cx="3386242" cy="1643270"/>
          </a:xfrm>
          <a:prstGeom prst="rect">
            <a:avLst/>
          </a:prstGeom>
          <a:solidFill>
            <a:srgbClr val="EDD10E"/>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Verdana" panose="020B0604030504040204" pitchFamily="34" charset="0"/>
                <a:ea typeface="Verdana" panose="020B0604030504040204" pitchFamily="34" charset="0"/>
              </a:rPr>
              <a:t>MANAGEMENT DU SPORT</a:t>
            </a:r>
          </a:p>
        </p:txBody>
      </p:sp>
      <p:sp>
        <p:nvSpPr>
          <p:cNvPr id="12" name="Bulle narrative : rectangle à coins arrondis 11">
            <a:extLst>
              <a:ext uri="{FF2B5EF4-FFF2-40B4-BE49-F238E27FC236}">
                <a16:creationId xmlns:a16="http://schemas.microsoft.com/office/drawing/2014/main" id="{0580E070-A64C-4C6B-9DE9-B2F9DC518EEA}"/>
              </a:ext>
            </a:extLst>
          </p:cNvPr>
          <p:cNvSpPr/>
          <p:nvPr/>
        </p:nvSpPr>
        <p:spPr>
          <a:xfrm>
            <a:off x="114423" y="553356"/>
            <a:ext cx="4415730" cy="3037046"/>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600" b="1" dirty="0">
                <a:solidFill>
                  <a:schemeClr val="bg1"/>
                </a:solidFill>
                <a:latin typeface="Verdana" panose="020B0604030504040204" pitchFamily="34" charset="0"/>
                <a:ea typeface="Verdana" panose="020B0604030504040204" pitchFamily="34" charset="0"/>
              </a:rPr>
              <a:t>METIERS du TOURISME et du LOISIR SPORTIFS </a:t>
            </a:r>
            <a:r>
              <a:rPr lang="fr-FR" sz="1600" dirty="0">
                <a:solidFill>
                  <a:schemeClr val="bg1"/>
                </a:solidFill>
                <a:latin typeface="Verdana" panose="020B0604030504040204" pitchFamily="34" charset="0"/>
                <a:ea typeface="Verdana" panose="020B0604030504040204" pitchFamily="34" charset="0"/>
              </a:rPr>
              <a:t>:</a:t>
            </a:r>
          </a:p>
          <a:p>
            <a:pPr>
              <a:defRPr/>
            </a:pPr>
            <a:endParaRPr lang="fr-FR" sz="1600" dirty="0">
              <a:solidFill>
                <a:schemeClr val="bg1"/>
              </a:solidFill>
              <a:latin typeface="Verdana" panose="020B0604030504040204" pitchFamily="34" charset="0"/>
              <a:ea typeface="Verdana" panose="020B0604030504040204" pitchFamily="34" charset="0"/>
            </a:endParaRP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Concepteur d’équipements et d’espaces de pratique</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Concepteur de produits touristiques et de loisir</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Créateur ou salarié de tour opérateur, d’agence de voyage</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Chef de projet</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Responsable marketing</a:t>
            </a:r>
            <a:endParaRPr lang="fr-FR" altLang="fr-FR" sz="16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3" name="Bulle narrative : rectangle à coins arrondis 12">
            <a:extLst>
              <a:ext uri="{FF2B5EF4-FFF2-40B4-BE49-F238E27FC236}">
                <a16:creationId xmlns:a16="http://schemas.microsoft.com/office/drawing/2014/main" id="{44528909-D5DE-47AD-BD15-CB830713114A}"/>
              </a:ext>
            </a:extLst>
          </p:cNvPr>
          <p:cNvSpPr/>
          <p:nvPr/>
        </p:nvSpPr>
        <p:spPr>
          <a:xfrm>
            <a:off x="230423" y="4124011"/>
            <a:ext cx="5326668" cy="2494957"/>
          </a:xfrm>
          <a:prstGeom prst="wedgeRoundRectCallout">
            <a:avLst>
              <a:gd name="adj1" fmla="val -20584"/>
              <a:gd name="adj2" fmla="val 59844"/>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latin typeface="Verdana" panose="020B0604030504040204" pitchFamily="34" charset="0"/>
              <a:ea typeface="Verdana" panose="020B0604030504040204" pitchFamily="34" charset="0"/>
            </a:endParaRPr>
          </a:p>
        </p:txBody>
      </p:sp>
      <p:sp>
        <p:nvSpPr>
          <p:cNvPr id="14" name="Bulle narrative : rectangle à coins arrondis 13">
            <a:extLst>
              <a:ext uri="{FF2B5EF4-FFF2-40B4-BE49-F238E27FC236}">
                <a16:creationId xmlns:a16="http://schemas.microsoft.com/office/drawing/2014/main" id="{8CE80801-BBB9-4676-8E98-ADD5040B64C9}"/>
              </a:ext>
            </a:extLst>
          </p:cNvPr>
          <p:cNvSpPr/>
          <p:nvPr/>
        </p:nvSpPr>
        <p:spPr>
          <a:xfrm>
            <a:off x="8439088" y="1221425"/>
            <a:ext cx="3567382" cy="2467941"/>
          </a:xfrm>
          <a:prstGeom prst="wedgeRoundRectCallout">
            <a:avLst>
              <a:gd name="adj1" fmla="val -22048"/>
              <a:gd name="adj2" fmla="val 61363"/>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600" b="1" dirty="0">
                <a:solidFill>
                  <a:schemeClr val="bg1"/>
                </a:solidFill>
                <a:latin typeface="Verdana" panose="020B0604030504040204" pitchFamily="34" charset="0"/>
                <a:ea typeface="Verdana" panose="020B0604030504040204" pitchFamily="34" charset="0"/>
              </a:rPr>
              <a:t>METIERS de l’EVENEMENTIEL et de la COMMUNICATION </a:t>
            </a:r>
            <a:r>
              <a:rPr lang="fr-FR" sz="1600" dirty="0">
                <a:solidFill>
                  <a:schemeClr val="bg1"/>
                </a:solidFill>
                <a:latin typeface="Verdana" panose="020B0604030504040204" pitchFamily="34" charset="0"/>
                <a:ea typeface="Verdana" panose="020B0604030504040204" pitchFamily="34" charset="0"/>
              </a:rPr>
              <a:t>:</a:t>
            </a:r>
          </a:p>
          <a:p>
            <a:pPr>
              <a:defRPr/>
            </a:pPr>
            <a:endParaRPr lang="fr-FR" sz="1600" dirty="0">
              <a:solidFill>
                <a:schemeClr val="bg1"/>
              </a:solidFill>
              <a:latin typeface="Verdana" panose="020B0604030504040204" pitchFamily="34" charset="0"/>
              <a:ea typeface="Verdana" panose="020B0604030504040204" pitchFamily="34" charset="0"/>
            </a:endParaRP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Chargé de communication</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Chargé de projet / consultant</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Organisateur d’évènements</a:t>
            </a:r>
          </a:p>
          <a:p>
            <a:pPr lvl="1"/>
            <a:r>
              <a:rPr lang="fr-FR" sz="1600" dirty="0">
                <a:solidFill>
                  <a:schemeClr val="bg1"/>
                </a:solidFill>
                <a:latin typeface="Verdana" panose="020B0604030504040204" pitchFamily="34" charset="0"/>
                <a:ea typeface="Verdana" panose="020B0604030504040204" pitchFamily="34" charset="0"/>
              </a:rPr>
              <a:t>Community manager</a:t>
            </a:r>
            <a:endParaRPr lang="fr-FR" sz="2400" dirty="0">
              <a:solidFill>
                <a:schemeClr val="bg1"/>
              </a:solidFill>
              <a:latin typeface="Verdana" panose="020B0604030504040204" pitchFamily="34" charset="0"/>
              <a:ea typeface="Verdana" panose="020B0604030504040204" pitchFamily="34" charset="0"/>
            </a:endParaRPr>
          </a:p>
        </p:txBody>
      </p:sp>
      <p:sp>
        <p:nvSpPr>
          <p:cNvPr id="15" name="Bulle narrative : rectangle à coins arrondis 14">
            <a:extLst>
              <a:ext uri="{FF2B5EF4-FFF2-40B4-BE49-F238E27FC236}">
                <a16:creationId xmlns:a16="http://schemas.microsoft.com/office/drawing/2014/main" id="{4DFCE37B-A25B-4E62-9A9E-D8B739D353C9}"/>
              </a:ext>
            </a:extLst>
          </p:cNvPr>
          <p:cNvSpPr/>
          <p:nvPr/>
        </p:nvSpPr>
        <p:spPr>
          <a:xfrm>
            <a:off x="8758427" y="4401390"/>
            <a:ext cx="3203150" cy="2032757"/>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latin typeface="Verdana" panose="020B0604030504040204" pitchFamily="34" charset="0"/>
              <a:ea typeface="Verdana" panose="020B0604030504040204" pitchFamily="34" charset="0"/>
            </a:endParaRPr>
          </a:p>
        </p:txBody>
      </p:sp>
      <p:sp>
        <p:nvSpPr>
          <p:cNvPr id="16" name="ZoneTexte 15">
            <a:extLst>
              <a:ext uri="{FF2B5EF4-FFF2-40B4-BE49-F238E27FC236}">
                <a16:creationId xmlns:a16="http://schemas.microsoft.com/office/drawing/2014/main" id="{E70507E6-E728-4139-B44B-B938D5F2C8F2}"/>
              </a:ext>
            </a:extLst>
          </p:cNvPr>
          <p:cNvSpPr txBox="1"/>
          <p:nvPr/>
        </p:nvSpPr>
        <p:spPr>
          <a:xfrm>
            <a:off x="508552" y="4264190"/>
            <a:ext cx="5033885" cy="2308324"/>
          </a:xfrm>
          <a:prstGeom prst="rect">
            <a:avLst/>
          </a:prstGeom>
          <a:noFill/>
        </p:spPr>
        <p:txBody>
          <a:bodyPr wrap="square" rtlCol="0">
            <a:spAutoFit/>
          </a:bodyPr>
          <a:lstStyle/>
          <a:p>
            <a:pPr>
              <a:defRPr/>
            </a:pPr>
            <a:r>
              <a:rPr lang="fr-FR" sz="1600" b="1" dirty="0">
                <a:solidFill>
                  <a:schemeClr val="bg1"/>
                </a:solidFill>
                <a:latin typeface="Verdana" panose="020B0604030504040204" pitchFamily="34" charset="0"/>
                <a:ea typeface="Verdana" panose="020B0604030504040204" pitchFamily="34" charset="0"/>
              </a:rPr>
              <a:t>METIERS de la GESTION d’EQUIPEMENTS, de SERVICES, d’ORGANISATIONS :</a:t>
            </a:r>
          </a:p>
          <a:p>
            <a:pPr>
              <a:defRPr/>
            </a:pPr>
            <a:endParaRPr lang="fr-FR" sz="1600" b="1" dirty="0">
              <a:solidFill>
                <a:schemeClr val="bg1"/>
              </a:solidFill>
              <a:latin typeface="Verdana" panose="020B0604030504040204" pitchFamily="34" charset="0"/>
              <a:ea typeface="Verdana" panose="020B0604030504040204" pitchFamily="34" charset="0"/>
            </a:endParaRP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Directeur de service des sports</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Directeur d’équipement sportif, touristique, de santé bien-être</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Directeur de club sportif</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Chargé de projet</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Chargé de développement</a:t>
            </a:r>
            <a:endParaRPr lang="fr-FR" dirty="0">
              <a:solidFill>
                <a:schemeClr val="bg1"/>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BA35E8DD-C8A3-49A3-90AA-7D681AFEB633}"/>
              </a:ext>
            </a:extLst>
          </p:cNvPr>
          <p:cNvSpPr/>
          <p:nvPr/>
        </p:nvSpPr>
        <p:spPr>
          <a:xfrm>
            <a:off x="8887340" y="4493586"/>
            <a:ext cx="3119129" cy="1815882"/>
          </a:xfrm>
          <a:prstGeom prst="rect">
            <a:avLst/>
          </a:prstGeom>
        </p:spPr>
        <p:txBody>
          <a:bodyPr wrap="square">
            <a:spAutoFit/>
          </a:bodyPr>
          <a:lstStyle/>
          <a:p>
            <a:pPr>
              <a:defRPr/>
            </a:pPr>
            <a:r>
              <a:rPr lang="fr-FR" sz="1600" b="1" dirty="0">
                <a:solidFill>
                  <a:schemeClr val="bg1"/>
                </a:solidFill>
                <a:latin typeface="Verdana" panose="020B0604030504040204" pitchFamily="34" charset="0"/>
                <a:ea typeface="Verdana" panose="020B0604030504040204" pitchFamily="34" charset="0"/>
              </a:rPr>
              <a:t>METIERS de la DISTRIBUTION et VENTE</a:t>
            </a:r>
            <a:r>
              <a:rPr lang="fr-FR" sz="1600" dirty="0">
                <a:solidFill>
                  <a:schemeClr val="bg1"/>
                </a:solidFill>
                <a:latin typeface="Verdana" panose="020B0604030504040204" pitchFamily="34" charset="0"/>
                <a:ea typeface="Verdana" panose="020B0604030504040204" pitchFamily="34" charset="0"/>
              </a:rPr>
              <a:t>:</a:t>
            </a:r>
          </a:p>
          <a:p>
            <a:pPr>
              <a:defRPr/>
            </a:pPr>
            <a:endParaRPr lang="fr-FR" sz="1600" dirty="0">
              <a:solidFill>
                <a:schemeClr val="bg1"/>
              </a:solidFill>
              <a:latin typeface="Verdana" panose="020B0604030504040204" pitchFamily="34" charset="0"/>
              <a:ea typeface="Verdana" panose="020B0604030504040204" pitchFamily="34" charset="0"/>
            </a:endParaRP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Chef de rayon</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Chef de produit</a:t>
            </a:r>
          </a:p>
          <a:p>
            <a:pPr marL="285750" indent="-285750">
              <a:buFontTx/>
              <a:buChar char="-"/>
              <a:defRPr/>
            </a:pPr>
            <a:r>
              <a:rPr lang="fr-FR" sz="1600" dirty="0">
                <a:solidFill>
                  <a:schemeClr val="bg1"/>
                </a:solidFill>
                <a:latin typeface="Verdana" panose="020B0604030504040204" pitchFamily="34" charset="0"/>
                <a:ea typeface="Verdana" panose="020B0604030504040204" pitchFamily="34" charset="0"/>
              </a:rPr>
              <a:t>Responsable marketing</a:t>
            </a:r>
            <a:endParaRPr lang="fr-FR" sz="3600" dirty="0">
              <a:solidFill>
                <a:schemeClr val="bg1"/>
              </a:solidFill>
              <a:latin typeface="Verdana" panose="020B0604030504040204" pitchFamily="34" charset="0"/>
              <a:ea typeface="Verdana" panose="020B0604030504040204" pitchFamily="34" charset="0"/>
            </a:endParaRPr>
          </a:p>
        </p:txBody>
      </p:sp>
      <p:sp>
        <p:nvSpPr>
          <p:cNvPr id="17" name="Bulle narrative : rectangle à coins arrondis 16">
            <a:extLst>
              <a:ext uri="{FF2B5EF4-FFF2-40B4-BE49-F238E27FC236}">
                <a16:creationId xmlns:a16="http://schemas.microsoft.com/office/drawing/2014/main" id="{2EE51EEE-CEDD-40AD-ABBD-F2B02920EB35}"/>
              </a:ext>
            </a:extLst>
          </p:cNvPr>
          <p:cNvSpPr/>
          <p:nvPr/>
        </p:nvSpPr>
        <p:spPr>
          <a:xfrm>
            <a:off x="5764557" y="3623251"/>
            <a:ext cx="2929414" cy="1861319"/>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Verdana" panose="020B0604030504040204" pitchFamily="34" charset="0"/>
                <a:ea typeface="Verdana" panose="020B0604030504040204" pitchFamily="34" charset="0"/>
              </a:rPr>
              <a:t>METIERS DE LA RECHERCHE</a:t>
            </a:r>
          </a:p>
          <a:p>
            <a:pPr algn="ctr"/>
            <a:endParaRPr lang="fr-FR" sz="1600" b="1" dirty="0">
              <a:latin typeface="Verdana" panose="020B0604030504040204" pitchFamily="34" charset="0"/>
              <a:ea typeface="Verdana" panose="020B0604030504040204" pitchFamily="34" charset="0"/>
            </a:endParaRPr>
          </a:p>
          <a:p>
            <a:pPr algn="ctr"/>
            <a:r>
              <a:rPr lang="fr-FR" sz="1600" dirty="0"/>
              <a:t>Chargé de recherche, enseignant chercheur, ingénieur de recherche</a:t>
            </a:r>
            <a:endParaRPr lang="fr-FR"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2669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F6B45C-6584-493B-A021-1F88CE5BF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837" y="361351"/>
            <a:ext cx="1022598" cy="513292"/>
          </a:xfrm>
          <a:prstGeom prst="rect">
            <a:avLst/>
          </a:prstGeom>
        </p:spPr>
      </p:pic>
      <p:sp>
        <p:nvSpPr>
          <p:cNvPr id="11" name="Rectangle 10">
            <a:extLst>
              <a:ext uri="{FF2B5EF4-FFF2-40B4-BE49-F238E27FC236}">
                <a16:creationId xmlns:a16="http://schemas.microsoft.com/office/drawing/2014/main" id="{22DE83D3-07CA-4183-B33D-E9FCBF5F1C79}"/>
              </a:ext>
            </a:extLst>
          </p:cNvPr>
          <p:cNvSpPr/>
          <p:nvPr/>
        </p:nvSpPr>
        <p:spPr>
          <a:xfrm>
            <a:off x="4644575" y="949065"/>
            <a:ext cx="3565668" cy="1976077"/>
          </a:xfrm>
          <a:prstGeom prst="rect">
            <a:avLst/>
          </a:prstGeom>
          <a:solidFill>
            <a:srgbClr val="EDD10E"/>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Verdana" panose="020B0604030504040204" pitchFamily="34" charset="0"/>
                <a:ea typeface="Verdana" panose="020B0604030504040204" pitchFamily="34" charset="0"/>
              </a:rPr>
              <a:t>ACTIVITES PHYSIQUES ADAPTEES ET SANTE</a:t>
            </a:r>
          </a:p>
        </p:txBody>
      </p:sp>
      <p:sp>
        <p:nvSpPr>
          <p:cNvPr id="12" name="Bulle narrative : rectangle à coins arrondis 11">
            <a:extLst>
              <a:ext uri="{FF2B5EF4-FFF2-40B4-BE49-F238E27FC236}">
                <a16:creationId xmlns:a16="http://schemas.microsoft.com/office/drawing/2014/main" id="{0580E070-A64C-4C6B-9DE9-B2F9DC518EEA}"/>
              </a:ext>
            </a:extLst>
          </p:cNvPr>
          <p:cNvSpPr/>
          <p:nvPr/>
        </p:nvSpPr>
        <p:spPr>
          <a:xfrm>
            <a:off x="332010" y="1251776"/>
            <a:ext cx="4126387" cy="2177224"/>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600" b="1" dirty="0">
                <a:solidFill>
                  <a:schemeClr val="bg1"/>
                </a:solidFill>
                <a:latin typeface="Verdana" panose="020B0604030504040204" pitchFamily="34" charset="0"/>
                <a:ea typeface="Verdana" panose="020B0604030504040204" pitchFamily="34" charset="0"/>
              </a:rPr>
              <a:t>METIERS de l’AMELIORATION de la PERFORMANCE :</a:t>
            </a:r>
          </a:p>
          <a:p>
            <a:pPr>
              <a:defRPr/>
            </a:pPr>
            <a:endParaRPr lang="fr-FR" sz="1600" b="1" dirty="0">
              <a:solidFill>
                <a:schemeClr val="bg1"/>
              </a:solidFill>
              <a:latin typeface="Verdana" panose="020B0604030504040204" pitchFamily="34" charset="0"/>
              <a:ea typeface="Verdana" panose="020B0604030504040204" pitchFamily="34" charset="0"/>
            </a:endParaRPr>
          </a:p>
          <a:p>
            <a:pPr>
              <a:defRPr/>
            </a:pPr>
            <a:r>
              <a:rPr lang="fr-FR" sz="1600" b="1" dirty="0">
                <a:solidFill>
                  <a:schemeClr val="bg1"/>
                </a:solidFill>
                <a:latin typeface="Verdana" panose="020B0604030504040204" pitchFamily="34" charset="0"/>
                <a:ea typeface="Verdana" panose="020B0604030504040204" pitchFamily="34" charset="0"/>
              </a:rPr>
              <a:t>- </a:t>
            </a:r>
            <a:r>
              <a:rPr lang="fr-FR" sz="1600" dirty="0">
                <a:solidFill>
                  <a:schemeClr val="bg1"/>
                </a:solidFill>
                <a:latin typeface="Verdana" panose="020B0604030504040204" pitchFamily="34" charset="0"/>
                <a:ea typeface="Verdana" panose="020B0604030504040204" pitchFamily="34" charset="0"/>
              </a:rPr>
              <a:t>Entraineur ou cadre technique en handisport (FFH) ou sport adapté (FFSA)</a:t>
            </a:r>
          </a:p>
        </p:txBody>
      </p:sp>
      <p:sp>
        <p:nvSpPr>
          <p:cNvPr id="13" name="Bulle narrative : rectangle à coins arrondis 12">
            <a:extLst>
              <a:ext uri="{FF2B5EF4-FFF2-40B4-BE49-F238E27FC236}">
                <a16:creationId xmlns:a16="http://schemas.microsoft.com/office/drawing/2014/main" id="{44528909-D5DE-47AD-BD15-CB830713114A}"/>
              </a:ext>
            </a:extLst>
          </p:cNvPr>
          <p:cNvSpPr/>
          <p:nvPr/>
        </p:nvSpPr>
        <p:spPr>
          <a:xfrm>
            <a:off x="332011" y="3932858"/>
            <a:ext cx="4147224" cy="2348672"/>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600" b="1" dirty="0">
                <a:solidFill>
                  <a:schemeClr val="bg1"/>
                </a:solidFill>
                <a:latin typeface="Verdana" panose="020B0604030504040204" pitchFamily="34" charset="0"/>
                <a:ea typeface="Verdana" panose="020B0604030504040204" pitchFamily="34" charset="0"/>
              </a:rPr>
              <a:t>METIERS de l’ENSEIGNEMENT:</a:t>
            </a:r>
          </a:p>
          <a:p>
            <a:pPr>
              <a:defRPr/>
            </a:pPr>
            <a:r>
              <a:rPr lang="fr-FR" sz="1600" b="1" dirty="0">
                <a:solidFill>
                  <a:schemeClr val="bg1"/>
                </a:solidFill>
                <a:latin typeface="Verdana" panose="020B0604030504040204" pitchFamily="34" charset="0"/>
                <a:ea typeface="Verdana" panose="020B0604030504040204" pitchFamily="34" charset="0"/>
              </a:rPr>
              <a:t> </a:t>
            </a:r>
          </a:p>
          <a:p>
            <a:pPr>
              <a:defRPr/>
            </a:pPr>
            <a:r>
              <a:rPr lang="fr-FR" sz="1600" b="1" dirty="0">
                <a:solidFill>
                  <a:schemeClr val="bg1"/>
                </a:solidFill>
                <a:latin typeface="Verdana" panose="020B0604030504040204" pitchFamily="34" charset="0"/>
                <a:ea typeface="Verdana" panose="020B0604030504040204" pitchFamily="34" charset="0"/>
              </a:rPr>
              <a:t>- </a:t>
            </a:r>
            <a:r>
              <a:rPr lang="fr-FR" sz="1600" dirty="0">
                <a:solidFill>
                  <a:schemeClr val="bg1"/>
                </a:solidFill>
                <a:latin typeface="Verdana" panose="020B0604030504040204" pitchFamily="34" charset="0"/>
                <a:ea typeface="Verdana" panose="020B0604030504040204" pitchFamily="34" charset="0"/>
              </a:rPr>
              <a:t>Intervenant en APA en établissement médico éducatif, en milieu carcéral …</a:t>
            </a:r>
          </a:p>
        </p:txBody>
      </p:sp>
      <p:sp>
        <p:nvSpPr>
          <p:cNvPr id="14" name="Bulle narrative : rectangle à coins arrondis 13">
            <a:extLst>
              <a:ext uri="{FF2B5EF4-FFF2-40B4-BE49-F238E27FC236}">
                <a16:creationId xmlns:a16="http://schemas.microsoft.com/office/drawing/2014/main" id="{8CE80801-BBB9-4676-8E98-ADD5040B64C9}"/>
              </a:ext>
            </a:extLst>
          </p:cNvPr>
          <p:cNvSpPr/>
          <p:nvPr/>
        </p:nvSpPr>
        <p:spPr>
          <a:xfrm>
            <a:off x="8577168" y="1269942"/>
            <a:ext cx="3282822" cy="2447473"/>
          </a:xfrm>
          <a:prstGeom prst="wedgeRoundRectCallout">
            <a:avLst>
              <a:gd name="adj1" fmla="val -22048"/>
              <a:gd name="adj2" fmla="val 61363"/>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600" b="1" dirty="0">
                <a:solidFill>
                  <a:schemeClr val="bg1"/>
                </a:solidFill>
                <a:latin typeface="Verdana" panose="020B0604030504040204" pitchFamily="34" charset="0"/>
                <a:ea typeface="Verdana" panose="020B0604030504040204" pitchFamily="34" charset="0"/>
              </a:rPr>
              <a:t>METIERS de la READAPTATION </a:t>
            </a:r>
            <a:r>
              <a:rPr lang="fr-FR" sz="1600" dirty="0">
                <a:solidFill>
                  <a:schemeClr val="bg1"/>
                </a:solidFill>
                <a:latin typeface="Verdana" panose="020B0604030504040204" pitchFamily="34" charset="0"/>
                <a:ea typeface="Verdana" panose="020B0604030504040204" pitchFamily="34" charset="0"/>
              </a:rPr>
              <a:t>:</a:t>
            </a:r>
          </a:p>
          <a:p>
            <a:pPr>
              <a:defRPr/>
            </a:pPr>
            <a:endParaRPr lang="fr-FR" sz="1600" dirty="0">
              <a:solidFill>
                <a:schemeClr val="bg1"/>
              </a:solidFill>
              <a:latin typeface="Verdana" panose="020B0604030504040204" pitchFamily="34" charset="0"/>
              <a:ea typeface="Verdana" panose="020B0604030504040204" pitchFamily="34" charset="0"/>
            </a:endParaRPr>
          </a:p>
          <a:p>
            <a:pPr>
              <a:defRPr/>
            </a:pPr>
            <a:r>
              <a:rPr lang="fr-FR" sz="1600" dirty="0">
                <a:solidFill>
                  <a:schemeClr val="bg1"/>
                </a:solidFill>
                <a:latin typeface="Verdana" panose="020B0604030504040204" pitchFamily="34" charset="0"/>
                <a:ea typeface="Verdana" panose="020B0604030504040204" pitchFamily="34" charset="0"/>
              </a:rPr>
              <a:t>- Intervenant en APA en centre de rééducation, dans les réseaux de santé (maladies chroniques), en maison de retraite …</a:t>
            </a:r>
          </a:p>
        </p:txBody>
      </p:sp>
      <p:sp>
        <p:nvSpPr>
          <p:cNvPr id="15" name="Bulle narrative : rectangle à coins arrondis 14">
            <a:extLst>
              <a:ext uri="{FF2B5EF4-FFF2-40B4-BE49-F238E27FC236}">
                <a16:creationId xmlns:a16="http://schemas.microsoft.com/office/drawing/2014/main" id="{4DFCE37B-A25B-4E62-9A9E-D8B739D353C9}"/>
              </a:ext>
            </a:extLst>
          </p:cNvPr>
          <p:cNvSpPr/>
          <p:nvPr/>
        </p:nvSpPr>
        <p:spPr>
          <a:xfrm>
            <a:off x="8375583" y="4305808"/>
            <a:ext cx="3489795" cy="1975722"/>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600" b="1" dirty="0">
                <a:solidFill>
                  <a:schemeClr val="bg1"/>
                </a:solidFill>
                <a:latin typeface="Verdana" panose="020B0604030504040204" pitchFamily="34" charset="0"/>
                <a:ea typeface="Verdana" panose="020B0604030504040204" pitchFamily="34" charset="0"/>
              </a:rPr>
              <a:t>METIERS du LOISIR SPORTIF :</a:t>
            </a:r>
          </a:p>
          <a:p>
            <a:pPr>
              <a:defRPr/>
            </a:pPr>
            <a:endParaRPr lang="fr-FR" sz="1600" b="1" dirty="0">
              <a:solidFill>
                <a:schemeClr val="bg1"/>
              </a:solidFill>
              <a:latin typeface="Verdana" panose="020B0604030504040204" pitchFamily="34" charset="0"/>
              <a:ea typeface="Verdana" panose="020B0604030504040204" pitchFamily="34" charset="0"/>
            </a:endParaRPr>
          </a:p>
          <a:p>
            <a:pPr>
              <a:defRPr/>
            </a:pPr>
            <a:r>
              <a:rPr lang="fr-FR" sz="1600" b="1" dirty="0">
                <a:solidFill>
                  <a:schemeClr val="bg1"/>
                </a:solidFill>
                <a:latin typeface="Verdana" panose="020B0604030504040204" pitchFamily="34" charset="0"/>
                <a:ea typeface="Verdana" panose="020B0604030504040204" pitchFamily="34" charset="0"/>
              </a:rPr>
              <a:t>- </a:t>
            </a:r>
            <a:r>
              <a:rPr lang="fr-FR" sz="1600" dirty="0">
                <a:solidFill>
                  <a:schemeClr val="bg1"/>
                </a:solidFill>
                <a:latin typeface="Verdana" panose="020B0604030504040204" pitchFamily="34" charset="0"/>
                <a:ea typeface="Verdana" panose="020B0604030504040204" pitchFamily="34" charset="0"/>
              </a:rPr>
              <a:t>Intervenant dans les associations de loisirs sportifs adaptés</a:t>
            </a:r>
          </a:p>
        </p:txBody>
      </p:sp>
      <p:sp>
        <p:nvSpPr>
          <p:cNvPr id="16" name="Bulle narrative : rectangle à coins arrondis 15">
            <a:extLst>
              <a:ext uri="{FF2B5EF4-FFF2-40B4-BE49-F238E27FC236}">
                <a16:creationId xmlns:a16="http://schemas.microsoft.com/office/drawing/2014/main" id="{75E3C348-5C05-4A97-A469-0D7F4841A76F}"/>
              </a:ext>
            </a:extLst>
          </p:cNvPr>
          <p:cNvSpPr/>
          <p:nvPr/>
        </p:nvSpPr>
        <p:spPr>
          <a:xfrm>
            <a:off x="5053076" y="3717415"/>
            <a:ext cx="2929414" cy="1861319"/>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Verdana" panose="020B0604030504040204" pitchFamily="34" charset="0"/>
                <a:ea typeface="Verdana" panose="020B0604030504040204" pitchFamily="34" charset="0"/>
              </a:rPr>
              <a:t>METIERS DE LA RECHERCHE</a:t>
            </a:r>
          </a:p>
          <a:p>
            <a:pPr algn="ctr"/>
            <a:endParaRPr lang="fr-FR" sz="1600" b="1" dirty="0">
              <a:latin typeface="Verdana" panose="020B0604030504040204" pitchFamily="34" charset="0"/>
              <a:ea typeface="Verdana" panose="020B0604030504040204" pitchFamily="34" charset="0"/>
            </a:endParaRPr>
          </a:p>
          <a:p>
            <a:pPr algn="ctr"/>
            <a:r>
              <a:rPr lang="fr-FR" sz="1600" dirty="0"/>
              <a:t>Chargé de recherche, enseignant chercheur, ingénieur de recherche</a:t>
            </a:r>
            <a:endParaRPr lang="fr-FR"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5525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1536699" y="2374900"/>
            <a:ext cx="6957944" cy="1917700"/>
          </a:xfrm>
        </p:spPr>
        <p:txBody>
          <a:bodyPr>
            <a:noAutofit/>
          </a:bodyPr>
          <a:lstStyle/>
          <a:p>
            <a:r>
              <a:rPr lang="fr-FR" sz="4800" dirty="0">
                <a:latin typeface="Verdana" panose="020B0604030504040204" pitchFamily="34" charset="0"/>
                <a:ea typeface="Verdana" panose="020B0604030504040204" pitchFamily="34" charset="0"/>
                <a:cs typeface="Verdana" panose="020B0604030504040204" pitchFamily="34" charset="0"/>
              </a:rPr>
              <a:t>Réussir en STAPS</a:t>
            </a:r>
          </a:p>
        </p:txBody>
      </p:sp>
      <p:pic>
        <p:nvPicPr>
          <p:cNvPr id="4" name="Image 3">
            <a:extLst>
              <a:ext uri="{FF2B5EF4-FFF2-40B4-BE49-F238E27FC236}">
                <a16:creationId xmlns:a16="http://schemas.microsoft.com/office/drawing/2014/main" id="{C44CD086-1BD6-4D22-B508-67DA0ACBB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188" y="546882"/>
            <a:ext cx="1022598" cy="513292"/>
          </a:xfrm>
          <a:prstGeom prst="rect">
            <a:avLst/>
          </a:prstGeom>
        </p:spPr>
      </p:pic>
      <p:pic>
        <p:nvPicPr>
          <p:cNvPr id="6" name="Graphique 5" descr="Toque d'étudiant">
            <a:extLst>
              <a:ext uri="{FF2B5EF4-FFF2-40B4-BE49-F238E27FC236}">
                <a16:creationId xmlns:a16="http://schemas.microsoft.com/office/drawing/2014/main" id="{CB1553EA-0BC2-4A22-B415-470FC7F96A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0875" y="3593431"/>
            <a:ext cx="2126943" cy="2126943"/>
          </a:xfrm>
          <a:prstGeom prst="rect">
            <a:avLst/>
          </a:prstGeom>
        </p:spPr>
      </p:pic>
    </p:spTree>
    <p:extLst>
      <p:ext uri="{BB962C8B-B14F-4D97-AF65-F5344CB8AC3E}">
        <p14:creationId xmlns:p14="http://schemas.microsoft.com/office/powerpoint/2010/main" val="232169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534214"/>
            <a:ext cx="9181288" cy="923526"/>
          </a:xfrm>
          <a:prstGeom prst="rect">
            <a:avLst/>
          </a:prstGeom>
        </p:spPr>
        <p:txBody>
          <a:bodyPr>
            <a:normAutofit fontScale="90000"/>
          </a:bodyPr>
          <a:lstStyle/>
          <a:p>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Taux de </a:t>
            </a:r>
            <a:r>
              <a:rPr lang="en-US" sz="4000" b="1" dirty="0" err="1">
                <a:solidFill>
                  <a:srgbClr val="E74610"/>
                </a:solidFill>
                <a:latin typeface="Verdana" panose="020B0604030504040204" pitchFamily="34" charset="0"/>
                <a:ea typeface="Verdana" panose="020B0604030504040204" pitchFamily="34" charset="0"/>
                <a:cs typeface="Verdana" panose="020B0604030504040204" pitchFamily="34" charset="0"/>
              </a:rPr>
              <a:t>réussite</a:t>
            </a:r>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E74610"/>
                </a:solidFill>
                <a:latin typeface="Verdana" panose="020B0604030504040204" pitchFamily="34" charset="0"/>
                <a:ea typeface="Verdana" panose="020B0604030504040204" pitchFamily="34" charset="0"/>
                <a:cs typeface="Verdana" panose="020B0604030504040204" pitchFamily="34" charset="0"/>
              </a:rPr>
              <a:t>(Sur les 3 </a:t>
            </a:r>
            <a:r>
              <a:rPr lang="en-US" sz="1800" dirty="0" err="1">
                <a:solidFill>
                  <a:srgbClr val="E74610"/>
                </a:solidFill>
                <a:latin typeface="Verdana" panose="020B0604030504040204" pitchFamily="34" charset="0"/>
                <a:ea typeface="Verdana" panose="020B0604030504040204" pitchFamily="34" charset="0"/>
                <a:cs typeface="Verdana" panose="020B0604030504040204" pitchFamily="34" charset="0"/>
              </a:rPr>
              <a:t>dernières</a:t>
            </a:r>
            <a:r>
              <a:rPr lang="en-US" sz="1800" dirty="0">
                <a:solidFill>
                  <a:srgbClr val="E74610"/>
                </a:solidFill>
                <a:latin typeface="Verdana" panose="020B0604030504040204" pitchFamily="34" charset="0"/>
                <a:ea typeface="Verdana" panose="020B0604030504040204" pitchFamily="34" charset="0"/>
                <a:cs typeface="Verdana" panose="020B0604030504040204" pitchFamily="34" charset="0"/>
              </a:rPr>
              <a:t> </a:t>
            </a:r>
            <a:r>
              <a:rPr lang="en-US" sz="1800" dirty="0" err="1">
                <a:solidFill>
                  <a:srgbClr val="E74610"/>
                </a:solidFill>
                <a:latin typeface="Verdana" panose="020B0604030504040204" pitchFamily="34" charset="0"/>
                <a:ea typeface="Verdana" panose="020B0604030504040204" pitchFamily="34" charset="0"/>
                <a:cs typeface="Verdana" panose="020B0604030504040204" pitchFamily="34" charset="0"/>
              </a:rPr>
              <a:t>années</a:t>
            </a:r>
            <a:r>
              <a:rPr lang="en-US" sz="1800" dirty="0">
                <a:solidFill>
                  <a:srgbClr val="E74610"/>
                </a:solidFill>
                <a:latin typeface="Verdana" panose="020B0604030504040204" pitchFamily="34" charset="0"/>
                <a:ea typeface="Verdana" panose="020B0604030504040204" pitchFamily="34" charset="0"/>
                <a:cs typeface="Verdana" panose="020B0604030504040204" pitchFamily="34" charset="0"/>
              </a:rPr>
              <a:t>)</a:t>
            </a:r>
            <a:br>
              <a:rPr lang="en-US" sz="4000" dirty="0">
                <a:solidFill>
                  <a:srgbClr val="E74610"/>
                </a:solidFill>
                <a:latin typeface="Verdana" panose="020B0604030504040204" pitchFamily="34" charset="0"/>
                <a:ea typeface="Verdana" panose="020B0604030504040204" pitchFamily="34" charset="0"/>
                <a:cs typeface="Verdana" panose="020B0604030504040204" pitchFamily="34" charset="0"/>
              </a:rPr>
            </a:br>
            <a:endParaRPr lang="en-US" sz="2700"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850608" y="1675838"/>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3" name="ZoneTexte 2">
            <a:extLst>
              <a:ext uri="{FF2B5EF4-FFF2-40B4-BE49-F238E27FC236}">
                <a16:creationId xmlns:a16="http://schemas.microsoft.com/office/drawing/2014/main" id="{6407C5C9-D897-44D8-AF63-76C121532406}"/>
              </a:ext>
            </a:extLst>
          </p:cNvPr>
          <p:cNvSpPr txBox="1"/>
          <p:nvPr/>
        </p:nvSpPr>
        <p:spPr>
          <a:xfrm>
            <a:off x="1006062" y="1948070"/>
            <a:ext cx="9025834" cy="4093428"/>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rgbClr val="3B3A57"/>
                </a:solidFill>
                <a:latin typeface="Verdana" panose="020B0604030504040204" pitchFamily="34" charset="0"/>
                <a:ea typeface="Verdana" panose="020B0604030504040204" pitchFamily="34" charset="0"/>
              </a:rPr>
              <a:t>L1 STAPS : 40%</a:t>
            </a:r>
          </a:p>
          <a:p>
            <a:endParaRPr lang="fr-FR" sz="2000" dirty="0">
              <a:solidFill>
                <a:srgbClr val="3B3A57"/>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r-FR" sz="2000" dirty="0">
                <a:solidFill>
                  <a:srgbClr val="3B3A57"/>
                </a:solidFill>
                <a:latin typeface="Verdana" panose="020B0604030504040204" pitchFamily="34" charset="0"/>
                <a:ea typeface="Verdana" panose="020B0604030504040204" pitchFamily="34" charset="0"/>
              </a:rPr>
              <a:t>L2 STAPS :  80%</a:t>
            </a:r>
          </a:p>
          <a:p>
            <a:pPr marL="342900" indent="-342900">
              <a:buFont typeface="Arial" panose="020B0604020202020204" pitchFamily="34" charset="0"/>
              <a:buChar char="•"/>
            </a:pPr>
            <a:endParaRPr lang="fr-FR" sz="2000" dirty="0">
              <a:solidFill>
                <a:srgbClr val="3B3A57"/>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r-FR" sz="2000" i="1" dirty="0">
                <a:solidFill>
                  <a:srgbClr val="3B3A57"/>
                </a:solidFill>
                <a:latin typeface="Verdana" panose="020B0604030504040204" pitchFamily="34" charset="0"/>
                <a:ea typeface="Verdana" panose="020B0604030504040204" pitchFamily="34" charset="0"/>
              </a:rPr>
              <a:t>L2 APAS (Activité Physique Adaptée Santé) : 72%</a:t>
            </a:r>
          </a:p>
          <a:p>
            <a:endParaRPr lang="fr-FR" sz="2000" dirty="0">
              <a:solidFill>
                <a:srgbClr val="3B3A57"/>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r-FR" sz="2000" dirty="0">
                <a:solidFill>
                  <a:srgbClr val="3B3A57"/>
                </a:solidFill>
                <a:latin typeface="Verdana" panose="020B0604030504040204" pitchFamily="34" charset="0"/>
                <a:ea typeface="Verdana" panose="020B0604030504040204" pitchFamily="34" charset="0"/>
              </a:rPr>
              <a:t>L3 EM (Education et motricité) : 85%</a:t>
            </a:r>
          </a:p>
          <a:p>
            <a:pPr marL="342900" indent="-342900">
              <a:buFont typeface="Arial" panose="020B0604020202020204" pitchFamily="34" charset="0"/>
              <a:buChar char="•"/>
            </a:pPr>
            <a:endParaRPr lang="fr-FR" sz="2000" dirty="0">
              <a:solidFill>
                <a:srgbClr val="3B3A57"/>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r-FR" sz="2000" i="1" dirty="0">
                <a:solidFill>
                  <a:srgbClr val="3B3A57"/>
                </a:solidFill>
                <a:latin typeface="Verdana" panose="020B0604030504040204" pitchFamily="34" charset="0"/>
                <a:ea typeface="Verdana" panose="020B0604030504040204" pitchFamily="34" charset="0"/>
              </a:rPr>
              <a:t>L3 ES (Entrainement sportif) : 80%</a:t>
            </a:r>
          </a:p>
          <a:p>
            <a:pPr marL="342900" indent="-342900">
              <a:buFont typeface="Arial" panose="020B0604020202020204" pitchFamily="34" charset="0"/>
              <a:buChar char="•"/>
            </a:pPr>
            <a:endParaRPr lang="fr-FR" sz="2000" i="1" dirty="0">
              <a:solidFill>
                <a:srgbClr val="3B3A57"/>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r-FR" sz="2000" i="1" dirty="0">
                <a:solidFill>
                  <a:srgbClr val="3B3A57"/>
                </a:solidFill>
                <a:latin typeface="Verdana" panose="020B0604030504040204" pitchFamily="34" charset="0"/>
                <a:ea typeface="Verdana" panose="020B0604030504040204" pitchFamily="34" charset="0"/>
              </a:rPr>
              <a:t>L3 MS (Management du sport) : 87%</a:t>
            </a:r>
          </a:p>
          <a:p>
            <a:pPr marL="342900" indent="-342900">
              <a:buFont typeface="Arial" panose="020B0604020202020204" pitchFamily="34" charset="0"/>
              <a:buChar char="•"/>
            </a:pPr>
            <a:endParaRPr lang="fr-FR" sz="2000" i="1" dirty="0">
              <a:solidFill>
                <a:srgbClr val="3B3A57"/>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r-FR" sz="2000" i="1" dirty="0">
                <a:solidFill>
                  <a:srgbClr val="3B3A57"/>
                </a:solidFill>
                <a:latin typeface="Verdana" panose="020B0604030504040204" pitchFamily="34" charset="0"/>
                <a:ea typeface="Verdana" panose="020B0604030504040204" pitchFamily="34" charset="0"/>
              </a:rPr>
              <a:t>L3 APAS (Activité Physique Adaptée Santé) : 92%</a:t>
            </a:r>
          </a:p>
        </p:txBody>
      </p:sp>
    </p:spTree>
    <p:extLst>
      <p:ext uri="{BB962C8B-B14F-4D97-AF65-F5344CB8AC3E}">
        <p14:creationId xmlns:p14="http://schemas.microsoft.com/office/powerpoint/2010/main" val="3670864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7" y="534214"/>
            <a:ext cx="10495171" cy="923526"/>
          </a:xfrm>
          <a:prstGeom prst="rect">
            <a:avLst/>
          </a:prstGeom>
        </p:spPr>
        <p:txBody>
          <a:bodyPr>
            <a:normAutofit fontScale="90000"/>
          </a:bodyPr>
          <a:lstStyle/>
          <a:p>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Un profil pour </a:t>
            </a:r>
            <a:r>
              <a:rPr lang="en-US" sz="4000" b="1" dirty="0" err="1">
                <a:solidFill>
                  <a:srgbClr val="E74610"/>
                </a:solidFill>
                <a:latin typeface="Verdana" panose="020B0604030504040204" pitchFamily="34" charset="0"/>
                <a:ea typeface="Verdana" panose="020B0604030504040204" pitchFamily="34" charset="0"/>
                <a:cs typeface="Verdana" panose="020B0604030504040204" pitchFamily="34" charset="0"/>
              </a:rPr>
              <a:t>réussir</a:t>
            </a:r>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 ?</a:t>
            </a:r>
            <a:b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br>
            <a:endParaRPr lang="en-US" sz="2700" b="1"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5" name="Rectangle 4">
            <a:extLst>
              <a:ext uri="{FF2B5EF4-FFF2-40B4-BE49-F238E27FC236}">
                <a16:creationId xmlns:a16="http://schemas.microsoft.com/office/drawing/2014/main" id="{50E8A4D2-5424-4CCB-823D-A13B7DD0C453}"/>
              </a:ext>
            </a:extLst>
          </p:cNvPr>
          <p:cNvSpPr/>
          <p:nvPr/>
        </p:nvSpPr>
        <p:spPr>
          <a:xfrm>
            <a:off x="850607" y="1757208"/>
            <a:ext cx="9737182" cy="4985980"/>
          </a:xfrm>
          <a:prstGeom prst="rect">
            <a:avLst/>
          </a:prstGeom>
        </p:spPr>
        <p:txBody>
          <a:bodyPr wrap="square">
            <a:spAutoFit/>
          </a:bodyPr>
          <a:lstStyle/>
          <a:p>
            <a:pPr marL="342900" indent="-342900" algn="just">
              <a:buFont typeface="Arial" panose="020B0604020202020204" pitchFamily="34" charset="0"/>
              <a:buChar char="•"/>
            </a:pPr>
            <a:r>
              <a:rPr lang="fr-FR" altLang="fr-FR" sz="2000" b="1" dirty="0">
                <a:solidFill>
                  <a:srgbClr val="202C41"/>
                </a:solidFill>
                <a:latin typeface="Verdana" panose="020B0604030504040204" pitchFamily="34" charset="0"/>
                <a:ea typeface="Verdana" panose="020B0604030504040204" pitchFamily="34" charset="0"/>
              </a:rPr>
              <a:t>Des capacités et un goût pour les études scientifiques</a:t>
            </a:r>
          </a:p>
          <a:p>
            <a:pPr marL="342900" indent="-342900" algn="just">
              <a:buFont typeface="Arial" panose="020B0604020202020204" pitchFamily="34" charset="0"/>
              <a:buChar char="•"/>
            </a:pPr>
            <a:endParaRPr lang="fr-FR" altLang="fr-FR" sz="2000" b="1" dirty="0">
              <a:solidFill>
                <a:srgbClr val="202C41"/>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r>
              <a:rPr lang="fr-FR" altLang="fr-FR" sz="2000" b="1" dirty="0">
                <a:solidFill>
                  <a:srgbClr val="202C41"/>
                </a:solidFill>
                <a:latin typeface="Verdana" panose="020B0604030504040204" pitchFamily="34" charset="0"/>
                <a:ea typeface="Verdana" panose="020B0604030504040204" pitchFamily="34" charset="0"/>
              </a:rPr>
              <a:t>Des qualités d’expression écrite et d’argumentation</a:t>
            </a:r>
          </a:p>
          <a:p>
            <a:pPr algn="just"/>
            <a:endParaRPr lang="fr-FR" altLang="fr-FR" sz="2000" b="1" dirty="0">
              <a:solidFill>
                <a:srgbClr val="202C41"/>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r-FR" altLang="fr-FR" sz="2000" b="1" dirty="0">
                <a:solidFill>
                  <a:srgbClr val="202C41"/>
                </a:solidFill>
                <a:latin typeface="Verdana" panose="020B0604030504040204" pitchFamily="34" charset="0"/>
                <a:ea typeface="Verdana" panose="020B0604030504040204" pitchFamily="34" charset="0"/>
              </a:rPr>
              <a:t>Un investissement en club fédéral depuis plusieurs années (connaissance du milieu fédéral)</a:t>
            </a:r>
          </a:p>
          <a:p>
            <a:endParaRPr lang="fr-FR" altLang="fr-FR" sz="2000" b="1" dirty="0">
              <a:solidFill>
                <a:srgbClr val="202C41"/>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r>
              <a:rPr lang="fr-FR" altLang="fr-FR" sz="2000" b="1" dirty="0">
                <a:solidFill>
                  <a:srgbClr val="202C41"/>
                </a:solidFill>
                <a:latin typeface="Verdana" panose="020B0604030504040204" pitchFamily="34" charset="0"/>
                <a:ea typeface="Verdana" panose="020B0604030504040204" pitchFamily="34" charset="0"/>
              </a:rPr>
              <a:t>Une certaine polyvalence dans les APSA</a:t>
            </a:r>
          </a:p>
          <a:p>
            <a:pPr algn="just"/>
            <a:endParaRPr lang="fr-FR" altLang="fr-FR" sz="2000" b="1" dirty="0">
              <a:solidFill>
                <a:srgbClr val="202C41"/>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r>
              <a:rPr lang="fr-FR" altLang="fr-FR" sz="2000" b="1" dirty="0">
                <a:solidFill>
                  <a:srgbClr val="202C41"/>
                </a:solidFill>
                <a:latin typeface="Verdana" panose="020B0604030504040204" pitchFamily="34" charset="0"/>
                <a:ea typeface="Verdana" panose="020B0604030504040204" pitchFamily="34" charset="0"/>
              </a:rPr>
              <a:t>Une bonne condition physique générale</a:t>
            </a:r>
          </a:p>
          <a:p>
            <a:pPr algn="just"/>
            <a:endParaRPr lang="fr-FR" altLang="fr-FR" sz="2000" b="1" dirty="0">
              <a:solidFill>
                <a:srgbClr val="202C41"/>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r>
              <a:rPr lang="fr-FR" altLang="fr-FR" sz="2000" b="1" dirty="0">
                <a:solidFill>
                  <a:srgbClr val="202C41"/>
                </a:solidFill>
                <a:latin typeface="Verdana" panose="020B0604030504040204" pitchFamily="34" charset="0"/>
                <a:ea typeface="Verdana" panose="020B0604030504040204" pitchFamily="34" charset="0"/>
              </a:rPr>
              <a:t>Une autonomie et une rigueur dans l’organisation du travail personnel et/ou en groupe</a:t>
            </a:r>
          </a:p>
          <a:p>
            <a:pPr marL="342900" indent="-342900" algn="just">
              <a:buFont typeface="Arial" panose="020B0604020202020204" pitchFamily="34" charset="0"/>
              <a:buChar char="•"/>
            </a:pPr>
            <a:endParaRPr lang="fr-FR" altLang="fr-FR" sz="2000" b="1" dirty="0">
              <a:solidFill>
                <a:srgbClr val="202C41"/>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r>
              <a:rPr lang="fr-FR" altLang="fr-FR" sz="2000" b="1" dirty="0">
                <a:solidFill>
                  <a:srgbClr val="202C41"/>
                </a:solidFill>
                <a:latin typeface="Verdana" panose="020B0604030504040204" pitchFamily="34" charset="0"/>
                <a:ea typeface="Verdana" panose="020B0604030504040204" pitchFamily="34" charset="0"/>
                <a:hlinkClick r:id="rId3"/>
              </a:rPr>
              <a:t>Voir le « vrai – Faux en STAPS »</a:t>
            </a:r>
            <a:r>
              <a:rPr lang="fr-FR" altLang="fr-FR" sz="2000" b="1" dirty="0">
                <a:solidFill>
                  <a:srgbClr val="202C41"/>
                </a:solidFill>
                <a:latin typeface="Verdana" panose="020B0604030504040204" pitchFamily="34" charset="0"/>
                <a:ea typeface="Verdana" panose="020B0604030504040204" pitchFamily="34" charset="0"/>
              </a:rPr>
              <a:t> </a:t>
            </a:r>
          </a:p>
          <a:p>
            <a:pPr algn="just"/>
            <a:endParaRPr lang="fr-FR" altLang="fr-FR" dirty="0"/>
          </a:p>
        </p:txBody>
      </p:sp>
    </p:spTree>
    <p:extLst>
      <p:ext uri="{BB962C8B-B14F-4D97-AF65-F5344CB8AC3E}">
        <p14:creationId xmlns:p14="http://schemas.microsoft.com/office/powerpoint/2010/main" val="93207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7" y="534214"/>
            <a:ext cx="10495171" cy="923526"/>
          </a:xfrm>
          <a:prstGeom prst="rect">
            <a:avLst/>
          </a:prstGeom>
        </p:spPr>
        <p:txBody>
          <a:bodyPr>
            <a:normAutofit fontScale="90000"/>
          </a:bodyPr>
          <a:lstStyle/>
          <a:p>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Spécialités au baccalauréat </a:t>
            </a:r>
            <a:b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br>
            <a:endParaRPr lang="en-US" sz="2700" b="1"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5" name="Rectangle 4">
            <a:extLst>
              <a:ext uri="{FF2B5EF4-FFF2-40B4-BE49-F238E27FC236}">
                <a16:creationId xmlns:a16="http://schemas.microsoft.com/office/drawing/2014/main" id="{50E8A4D2-5424-4CCB-823D-A13B7DD0C453}"/>
              </a:ext>
            </a:extLst>
          </p:cNvPr>
          <p:cNvSpPr/>
          <p:nvPr/>
        </p:nvSpPr>
        <p:spPr>
          <a:xfrm>
            <a:off x="666124" y="1664965"/>
            <a:ext cx="11241130" cy="5401479"/>
          </a:xfrm>
          <a:prstGeom prst="rect">
            <a:avLst/>
          </a:prstGeom>
        </p:spPr>
        <p:txBody>
          <a:bodyPr wrap="square">
            <a:spAutoFit/>
          </a:bodyPr>
          <a:lstStyle/>
          <a:p>
            <a:r>
              <a:rPr lang="fr-FR" dirty="0">
                <a:solidFill>
                  <a:srgbClr val="3B3A57"/>
                </a:solidFill>
                <a:latin typeface="Verdana" panose="020B0604030504040204" pitchFamily="34" charset="0"/>
                <a:ea typeface="Verdana" panose="020B0604030504040204" pitchFamily="34" charset="0"/>
              </a:rPr>
              <a:t>La formation en STAPS est à dominante scientifique, les candidatures sont globalement appréciées au regard de compétences développées dans 4 domaines : </a:t>
            </a:r>
          </a:p>
          <a:p>
            <a:endParaRPr lang="fr-FR" dirty="0">
              <a:solidFill>
                <a:srgbClr val="3B3A57"/>
              </a:solidFill>
              <a:latin typeface="Verdana" panose="020B0604030504040204" pitchFamily="34" charset="0"/>
              <a:ea typeface="Verdana" panose="020B0604030504040204" pitchFamily="34" charset="0"/>
            </a:endParaRPr>
          </a:p>
          <a:p>
            <a:r>
              <a:rPr lang="fr-FR" dirty="0">
                <a:solidFill>
                  <a:srgbClr val="3B3A57"/>
                </a:solidFill>
                <a:latin typeface="Verdana" panose="020B0604030504040204" pitchFamily="34" charset="0"/>
                <a:ea typeface="Verdana" panose="020B0604030504040204" pitchFamily="34" charset="0"/>
              </a:rPr>
              <a:t>- compétences scientifiques (en sciences de la vie et sciences humaines et sociales),</a:t>
            </a:r>
          </a:p>
          <a:p>
            <a:r>
              <a:rPr lang="fr-FR" dirty="0">
                <a:solidFill>
                  <a:srgbClr val="3B3A57"/>
                </a:solidFill>
                <a:latin typeface="Verdana" panose="020B0604030504040204" pitchFamily="34" charset="0"/>
                <a:ea typeface="Verdana" panose="020B0604030504040204" pitchFamily="34" charset="0"/>
              </a:rPr>
              <a:t>- compétences littéraires et argumentaires, </a:t>
            </a:r>
          </a:p>
          <a:p>
            <a:r>
              <a:rPr lang="fr-FR" dirty="0">
                <a:solidFill>
                  <a:srgbClr val="3B3A57"/>
                </a:solidFill>
                <a:latin typeface="Verdana" panose="020B0604030504040204" pitchFamily="34" charset="0"/>
                <a:ea typeface="Verdana" panose="020B0604030504040204" pitchFamily="34" charset="0"/>
              </a:rPr>
              <a:t>- compétences sportives (en polyvalence et dans une spécialité sportive)</a:t>
            </a:r>
            <a:br>
              <a:rPr lang="fr-FR" dirty="0">
                <a:solidFill>
                  <a:srgbClr val="3B3A57"/>
                </a:solidFill>
                <a:latin typeface="Verdana" panose="020B0604030504040204" pitchFamily="34" charset="0"/>
                <a:ea typeface="Verdana" panose="020B0604030504040204" pitchFamily="34" charset="0"/>
              </a:rPr>
            </a:br>
            <a:r>
              <a:rPr lang="fr-FR" dirty="0">
                <a:solidFill>
                  <a:srgbClr val="3B3A57"/>
                </a:solidFill>
                <a:latin typeface="Verdana" panose="020B0604030504040204" pitchFamily="34" charset="0"/>
                <a:ea typeface="Verdana" panose="020B0604030504040204" pitchFamily="34" charset="0"/>
              </a:rPr>
              <a:t>- investissement associatif / responsabilités collectives. </a:t>
            </a:r>
          </a:p>
          <a:p>
            <a:endParaRPr lang="fr-FR" dirty="0">
              <a:solidFill>
                <a:srgbClr val="3B3A57"/>
              </a:solidFill>
              <a:latin typeface="Verdana" panose="020B0604030504040204" pitchFamily="34" charset="0"/>
              <a:ea typeface="Verdana" panose="020B0604030504040204" pitchFamily="34" charset="0"/>
            </a:endParaRPr>
          </a:p>
          <a:p>
            <a:r>
              <a:rPr lang="fr-FR" dirty="0">
                <a:solidFill>
                  <a:srgbClr val="3B3A57"/>
                </a:solidFill>
                <a:latin typeface="Verdana" panose="020B0604030504040204" pitchFamily="34" charset="0"/>
                <a:ea typeface="Verdana" panose="020B0604030504040204" pitchFamily="34" charset="0"/>
              </a:rPr>
              <a:t>Ces éléments, appréciés conjointement (l'un ne compensant pas un autre), concourent à accueillir des lycéens ayant des profils divers.</a:t>
            </a:r>
          </a:p>
          <a:p>
            <a:endParaRPr lang="fr-FR" dirty="0">
              <a:solidFill>
                <a:srgbClr val="3B3A57"/>
              </a:solidFill>
              <a:latin typeface="Verdana" panose="020B0604030504040204" pitchFamily="34" charset="0"/>
              <a:ea typeface="Verdana" panose="020B0604030504040204" pitchFamily="34" charset="0"/>
            </a:endParaRPr>
          </a:p>
          <a:p>
            <a:r>
              <a:rPr lang="fr-FR" b="1" dirty="0">
                <a:solidFill>
                  <a:srgbClr val="3B3A57"/>
                </a:solidFill>
                <a:latin typeface="Verdana" panose="020B0604030504040204" pitchFamily="34" charset="0"/>
                <a:ea typeface="Verdana" panose="020B0604030504040204" pitchFamily="34" charset="0"/>
              </a:rPr>
              <a:t>Aucune spécialité n'est donc particulièrement préconisée au lycée </a:t>
            </a:r>
            <a:r>
              <a:rPr lang="fr-FR" dirty="0">
                <a:solidFill>
                  <a:srgbClr val="3B3A57"/>
                </a:solidFill>
                <a:latin typeface="Verdana" panose="020B0604030504040204" pitchFamily="34" charset="0"/>
                <a:ea typeface="Verdana" panose="020B0604030504040204" pitchFamily="34" charset="0"/>
              </a:rPr>
              <a:t>; c'est le niveau académique dans les spécialités choisies, plus que les spécialités elles-mêmes, qui est regardé</a:t>
            </a:r>
          </a:p>
          <a:p>
            <a:pPr algn="just"/>
            <a:endParaRPr lang="fr-FR" altLang="fr-FR" sz="1100" dirty="0"/>
          </a:p>
          <a:p>
            <a:pPr algn="just"/>
            <a:endParaRPr lang="fr-FR" altLang="fr-FR" sz="1400" dirty="0">
              <a:latin typeface="Verdana" panose="020B0604030504040204" pitchFamily="34" charset="0"/>
              <a:ea typeface="Verdana" panose="020B0604030504040204" pitchFamily="34" charset="0"/>
            </a:endParaRPr>
          </a:p>
          <a:p>
            <a:pPr algn="just"/>
            <a:r>
              <a:rPr lang="fr-FR" dirty="0">
                <a:solidFill>
                  <a:srgbClr val="202C41"/>
                </a:solidFill>
                <a:latin typeface="Verdana" panose="020B0604030504040204" pitchFamily="34" charset="0"/>
                <a:ea typeface="Verdana" panose="020B0604030504040204" pitchFamily="34" charset="0"/>
              </a:rPr>
              <a:t>Le pourcentage  des étudiants accueillis hors académie de Grenoble est autour de </a:t>
            </a:r>
            <a:r>
              <a:rPr lang="fr-FR" b="1" dirty="0">
                <a:solidFill>
                  <a:srgbClr val="202C41"/>
                </a:solidFill>
                <a:latin typeface="Verdana" panose="020B0604030504040204" pitchFamily="34" charset="0"/>
                <a:ea typeface="Verdana" panose="020B0604030504040204" pitchFamily="34" charset="0"/>
              </a:rPr>
              <a:t>3%</a:t>
            </a:r>
            <a:r>
              <a:rPr lang="fr-FR" dirty="0">
                <a:solidFill>
                  <a:srgbClr val="202C41"/>
                </a:solidFill>
                <a:latin typeface="Verdana" panose="020B0604030504040204" pitchFamily="34" charset="0"/>
                <a:ea typeface="Verdana" panose="020B0604030504040204" pitchFamily="34" charset="0"/>
              </a:rPr>
              <a:t>. </a:t>
            </a:r>
            <a:r>
              <a:rPr lang="fr-FR" b="1" dirty="0">
                <a:solidFill>
                  <a:srgbClr val="202C41"/>
                </a:solidFill>
                <a:latin typeface="Verdana" panose="020B0604030504040204" pitchFamily="34" charset="0"/>
                <a:ea typeface="Verdana" panose="020B0604030504040204" pitchFamily="34" charset="0"/>
              </a:rPr>
              <a:t>Cependant, les effectifs en L1 augmentant chaque année nous ne sommes jamais certains de pouvoir accueillir tous les étudiants de l’académie de Grenoble.</a:t>
            </a:r>
            <a:endParaRPr lang="fr-FR" altLang="fr-FR" sz="1400" b="1" dirty="0">
              <a:solidFill>
                <a:srgbClr val="202C41"/>
              </a:solidFill>
              <a:latin typeface="Verdana" panose="020B0604030504040204" pitchFamily="34" charset="0"/>
              <a:ea typeface="Verdana" panose="020B0604030504040204" pitchFamily="34" charset="0"/>
            </a:endParaRPr>
          </a:p>
          <a:p>
            <a:pPr algn="just"/>
            <a:endParaRPr lang="fr-FR" altLang="fr-FR" sz="1400" dirty="0">
              <a:latin typeface="Verdana" panose="020B0604030504040204" pitchFamily="34" charset="0"/>
              <a:ea typeface="Verdana" panose="020B0604030504040204" pitchFamily="34" charset="0"/>
            </a:endParaRPr>
          </a:p>
          <a:p>
            <a:pPr algn="just"/>
            <a:endParaRPr lang="fr-FR" altLang="fr-FR" dirty="0"/>
          </a:p>
        </p:txBody>
      </p:sp>
    </p:spTree>
    <p:extLst>
      <p:ext uri="{BB962C8B-B14F-4D97-AF65-F5344CB8AC3E}">
        <p14:creationId xmlns:p14="http://schemas.microsoft.com/office/powerpoint/2010/main" val="475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74256" y="939802"/>
            <a:ext cx="4667010" cy="1248228"/>
          </a:xfrm>
          <a:noFill/>
        </p:spPr>
        <p:txBody>
          <a:bodyPr>
            <a:normAutofit/>
          </a:bodyPr>
          <a:lstStyle/>
          <a:p>
            <a:r>
              <a:rPr lang="en-US" sz="2800" dirty="0">
                <a:solidFill>
                  <a:srgbClr val="E74610"/>
                </a:solidFill>
                <a:latin typeface="Verdana" panose="020B0604030504040204" pitchFamily="34" charset="0"/>
                <a:ea typeface="Verdana" panose="020B0604030504040204" pitchFamily="34" charset="0"/>
                <a:cs typeface="Verdana" panose="020B0604030504040204" pitchFamily="34" charset="0"/>
              </a:rPr>
              <a:t>Qu’est-ce que les STAPS?</a:t>
            </a:r>
          </a:p>
        </p:txBody>
      </p:sp>
      <p:sp>
        <p:nvSpPr>
          <p:cNvPr id="4" name="TextBox 3"/>
          <p:cNvSpPr txBox="1"/>
          <p:nvPr/>
        </p:nvSpPr>
        <p:spPr>
          <a:xfrm>
            <a:off x="6274256" y="2040150"/>
            <a:ext cx="5493674" cy="1200329"/>
          </a:xfrm>
          <a:prstGeom prst="rect">
            <a:avLst/>
          </a:prstGeom>
          <a:noFill/>
        </p:spPr>
        <p:txBody>
          <a:bodyPr wrap="square" rtlCol="0" anchor="t">
            <a:spAutoFit/>
          </a:bodyPr>
          <a:lstStyle/>
          <a:p>
            <a:r>
              <a:rPr lang="en-US" dirty="0">
                <a:solidFill>
                  <a:srgbClr val="202C41"/>
                </a:solidFill>
                <a:latin typeface="Verdana" panose="020B0604030504040204" pitchFamily="34" charset="0"/>
                <a:ea typeface="Verdana" panose="020B0604030504040204" pitchFamily="34" charset="0"/>
                <a:cs typeface="Verdana" panose="020B0604030504040204" pitchFamily="34" charset="0"/>
              </a:rPr>
              <a:t>L’UFR des Sciences et Techniques des </a:t>
            </a:r>
            <a:r>
              <a:rPr lang="en-US" dirty="0" err="1">
                <a:solidFill>
                  <a:srgbClr val="202C41"/>
                </a:solidFill>
                <a:latin typeface="Verdana" panose="020B0604030504040204" pitchFamily="34" charset="0"/>
                <a:ea typeface="Verdana" panose="020B0604030504040204" pitchFamily="34" charset="0"/>
                <a:cs typeface="Verdana" panose="020B0604030504040204" pitchFamily="34" charset="0"/>
              </a:rPr>
              <a:t>Activités</a:t>
            </a:r>
            <a:r>
              <a:rPr lang="en-US" dirty="0">
                <a:solidFill>
                  <a:srgbClr val="202C41"/>
                </a:solidFill>
                <a:latin typeface="Verdana" panose="020B0604030504040204" pitchFamily="34" charset="0"/>
                <a:ea typeface="Verdana" panose="020B0604030504040204" pitchFamily="34" charset="0"/>
                <a:cs typeface="Verdana" panose="020B0604030504040204" pitchFamily="34" charset="0"/>
              </a:rPr>
              <a:t> Physiques et Sportives (STAPS) est une composante de l’Université Grenoble Alpes.</a:t>
            </a:r>
          </a:p>
        </p:txBody>
      </p:sp>
      <p:sp>
        <p:nvSpPr>
          <p:cNvPr id="5" name="TextBox 4"/>
          <p:cNvSpPr txBox="1"/>
          <p:nvPr/>
        </p:nvSpPr>
        <p:spPr>
          <a:xfrm>
            <a:off x="4848435" y="2188030"/>
            <a:ext cx="1069311" cy="3888244"/>
          </a:xfrm>
          <a:prstGeom prst="rect">
            <a:avLst/>
          </a:prstGeom>
          <a:noFill/>
        </p:spPr>
        <p:txBody>
          <a:bodyPr wrap="square" rtlCol="0" anchor="t">
            <a:spAutoFit/>
          </a:bodyPr>
          <a:lstStyle/>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a:p>
            <a:pPr>
              <a:spcAft>
                <a:spcPts val="2900"/>
              </a:spcAft>
            </a:pP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cxnSp>
        <p:nvCxnSpPr>
          <p:cNvPr id="24" name="Straight Connector 23"/>
          <p:cNvCxnSpPr>
            <a:cxnSpLocks/>
          </p:cNvCxnSpPr>
          <p:nvPr/>
        </p:nvCxnSpPr>
        <p:spPr>
          <a:xfrm>
            <a:off x="4071257" y="14151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6E253ECA-01EB-4F93-AE84-C266F6F06BD2}"/>
              </a:ext>
            </a:extLst>
          </p:cNvPr>
          <p:cNvSpPr txBox="1"/>
          <p:nvPr/>
        </p:nvSpPr>
        <p:spPr>
          <a:xfrm>
            <a:off x="6335487" y="3200141"/>
            <a:ext cx="5194851" cy="3970318"/>
          </a:xfrm>
          <a:prstGeom prst="rect">
            <a:avLst/>
          </a:prstGeom>
          <a:noFill/>
        </p:spPr>
        <p:txBody>
          <a:bodyPr wrap="square" rtlCol="0">
            <a:spAutoFit/>
          </a:bodyPr>
          <a:lstStyle/>
          <a:p>
            <a:r>
              <a:rPr lang="fr-FR" dirty="0">
                <a:solidFill>
                  <a:srgbClr val="202C41"/>
                </a:solidFill>
              </a:rPr>
              <a:t>2 missions essentielles : </a:t>
            </a:r>
          </a:p>
          <a:p>
            <a:endParaRPr lang="fr-FR" dirty="0"/>
          </a:p>
          <a:p>
            <a:pPr marL="285750" indent="-285750">
              <a:buFont typeface="Arial" panose="020B0604020202020204" pitchFamily="34" charset="0"/>
              <a:buChar char="•"/>
            </a:pPr>
            <a:r>
              <a:rPr lang="fr-FR" b="1" dirty="0">
                <a:solidFill>
                  <a:srgbClr val="202C41"/>
                </a:solidFill>
              </a:rPr>
              <a:t>Formations initiales et continues en Licence (BAC+3) - Master</a:t>
            </a:r>
            <a:r>
              <a:rPr lang="fr-FR" dirty="0">
                <a:solidFill>
                  <a:srgbClr val="202C41"/>
                </a:solidFill>
              </a:rPr>
              <a:t> </a:t>
            </a:r>
            <a:r>
              <a:rPr lang="fr-FR" b="1" dirty="0">
                <a:solidFill>
                  <a:srgbClr val="202C41"/>
                </a:solidFill>
              </a:rPr>
              <a:t>(BAC+5) et Doctorat (BAC+8) </a:t>
            </a:r>
            <a:r>
              <a:rPr lang="fr-FR" dirty="0">
                <a:solidFill>
                  <a:srgbClr val="202C41"/>
                </a:solidFill>
              </a:rPr>
              <a:t>dans 4 mentions différentes : </a:t>
            </a:r>
          </a:p>
          <a:p>
            <a:r>
              <a:rPr lang="fr-FR" dirty="0">
                <a:solidFill>
                  <a:srgbClr val="3B3A57"/>
                </a:solidFill>
                <a:latin typeface="Verdana" panose="020B0604030504040204" pitchFamily="34" charset="0"/>
                <a:ea typeface="Verdana" panose="020B0604030504040204" pitchFamily="34" charset="0"/>
              </a:rPr>
              <a:t>    Entrainement sportif </a:t>
            </a:r>
          </a:p>
          <a:p>
            <a:r>
              <a:rPr lang="fr-FR" dirty="0">
                <a:solidFill>
                  <a:srgbClr val="3B3A57"/>
                </a:solidFill>
                <a:latin typeface="Verdana" panose="020B0604030504040204" pitchFamily="34" charset="0"/>
                <a:ea typeface="Verdana" panose="020B0604030504040204" pitchFamily="34" charset="0"/>
              </a:rPr>
              <a:t>    Éducation et motricité </a:t>
            </a:r>
          </a:p>
          <a:p>
            <a:r>
              <a:rPr lang="fr-FR" dirty="0">
                <a:solidFill>
                  <a:srgbClr val="3B3A57"/>
                </a:solidFill>
                <a:latin typeface="Verdana" panose="020B0604030504040204" pitchFamily="34" charset="0"/>
                <a:ea typeface="Verdana" panose="020B0604030504040204" pitchFamily="34" charset="0"/>
              </a:rPr>
              <a:t>    Management du sport </a:t>
            </a:r>
          </a:p>
          <a:p>
            <a:r>
              <a:rPr lang="fr-FR" dirty="0">
                <a:solidFill>
                  <a:srgbClr val="3B3A57"/>
                </a:solidFill>
                <a:latin typeface="Verdana" panose="020B0604030504040204" pitchFamily="34" charset="0"/>
                <a:ea typeface="Verdana" panose="020B0604030504040204" pitchFamily="34" charset="0"/>
              </a:rPr>
              <a:t>    Activité physique adaptée - santé </a:t>
            </a:r>
          </a:p>
          <a:p>
            <a:pPr marL="285750" indent="-285750">
              <a:buFont typeface="Arial" panose="020B0604020202020204" pitchFamily="34" charset="0"/>
              <a:buChar char="•"/>
            </a:pPr>
            <a:endParaRPr lang="fr-FR" dirty="0">
              <a:solidFill>
                <a:srgbClr val="202C41"/>
              </a:solidFill>
            </a:endParaRPr>
          </a:p>
          <a:p>
            <a:pPr marL="285750" indent="-285750">
              <a:buFont typeface="Arial" panose="020B0604020202020204" pitchFamily="34" charset="0"/>
              <a:buChar char="•"/>
            </a:pPr>
            <a:r>
              <a:rPr lang="fr-FR" b="1" dirty="0">
                <a:solidFill>
                  <a:srgbClr val="202C41"/>
                </a:solidFill>
              </a:rPr>
              <a:t>Recherches sur les thématiques de motricité humaine, de santé ou d’homme en mouvement.</a:t>
            </a:r>
            <a:endParaRPr lang="fr-FR" dirty="0">
              <a:solidFill>
                <a:srgbClr val="202C41"/>
              </a:solidFill>
            </a:endParaRPr>
          </a:p>
          <a:p>
            <a:pPr marL="285750" indent="-285750">
              <a:buFont typeface="Arial" panose="020B0604020202020204" pitchFamily="34" charset="0"/>
              <a:buChar char="•"/>
            </a:pPr>
            <a:endParaRPr lang="fr-FR" dirty="0"/>
          </a:p>
        </p:txBody>
      </p:sp>
      <p:pic>
        <p:nvPicPr>
          <p:cNvPr id="9" name="Image 8">
            <a:extLst>
              <a:ext uri="{FF2B5EF4-FFF2-40B4-BE49-F238E27FC236}">
                <a16:creationId xmlns:a16="http://schemas.microsoft.com/office/drawing/2014/main" id="{D9974AC1-3DC2-416A-9C2C-B33186A42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pic>
        <p:nvPicPr>
          <p:cNvPr id="15" name="Espace réservé pour une image  14">
            <a:extLst>
              <a:ext uri="{FF2B5EF4-FFF2-40B4-BE49-F238E27FC236}">
                <a16:creationId xmlns:a16="http://schemas.microsoft.com/office/drawing/2014/main" id="{E92A75EC-4359-42C4-BA59-B8245694787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602" r="25602"/>
          <a:stretch>
            <a:fillRect/>
          </a:stretch>
        </p:blipFill>
        <p:spPr/>
      </p:pic>
    </p:spTree>
    <p:extLst>
      <p:ext uri="{BB962C8B-B14F-4D97-AF65-F5344CB8AC3E}">
        <p14:creationId xmlns:p14="http://schemas.microsoft.com/office/powerpoint/2010/main" val="38071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B68D44"/>
                                      </p:to>
                                    </p:animClr>
                                  </p:childTnLst>
                                </p:cTn>
                              </p:par>
                              <p:par>
                                <p:cTn id="7" presetID="18" presetClass="emph" presetSubtype="0" fill="hold" nodeType="withEffect">
                                  <p:stCondLst>
                                    <p:cond delay="0"/>
                                  </p:stCondLst>
                                  <p:iterate type="wd">
                                    <p:tmPct val="4000"/>
                                  </p:iterate>
                                  <p:childTnLst>
                                    <p:set>
                                      <p:cBhvr override="childStyle">
                                        <p:cTn id="8" dur="500" fill="hold"/>
                                        <p:tgtEl>
                                          <p:spTgt spid="5">
                                            <p:txEl>
                                              <p:pRg st="0" end="0"/>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5">
                                            <p:txEl>
                                              <p:pRg st="1" end="1"/>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5">
                                            <p:txEl>
                                              <p:pRg st="2" end="2"/>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
                                            <p:txEl>
                                              <p:pRg st="3" end="3"/>
                                            </p:txEl>
                                          </p:spTgt>
                                        </p:tgtEl>
                                        <p:attrNameLst>
                                          <p:attrName>style.textDecorationUnderline</p:attrName>
                                        </p:attrNameLst>
                                      </p:cBhvr>
                                      <p:to>
                                        <p:strVal val="true"/>
                                      </p:to>
                                    </p:set>
                                  </p:childTnLst>
                                </p:cTn>
                              </p:par>
                              <p:par>
                                <p:cTn id="15" presetID="18" presetClass="emph" presetSubtype="0" fill="hold" nodeType="withEffect">
                                  <p:stCondLst>
                                    <p:cond delay="0"/>
                                  </p:stCondLst>
                                  <p:iterate type="lt">
                                    <p:tmPct val="4000"/>
                                  </p:iterate>
                                  <p:childTnLst>
                                    <p:set>
                                      <p:cBhvr override="childStyle">
                                        <p:cTn id="16"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8C753D8-B18E-AB4A-8448-4E85B2AD595E}"/>
              </a:ext>
            </a:extLst>
          </p:cNvPr>
          <p:cNvPicPr>
            <a:picLocks noChangeAspect="1"/>
          </p:cNvPicPr>
          <p:nvPr/>
        </p:nvPicPr>
        <p:blipFill>
          <a:blip r:embed="rId2"/>
          <a:stretch>
            <a:fillRect/>
          </a:stretch>
        </p:blipFill>
        <p:spPr>
          <a:xfrm>
            <a:off x="10735938" y="5888776"/>
            <a:ext cx="1098298" cy="683088"/>
          </a:xfrm>
          <a:prstGeom prst="rect">
            <a:avLst/>
          </a:prstGeom>
        </p:spPr>
      </p:pic>
      <p:sp>
        <p:nvSpPr>
          <p:cNvPr id="3" name="Titre 2">
            <a:extLst>
              <a:ext uri="{FF2B5EF4-FFF2-40B4-BE49-F238E27FC236}">
                <a16:creationId xmlns:a16="http://schemas.microsoft.com/office/drawing/2014/main" id="{87CA4FD5-FECE-0D43-9FC9-F875642FFE4F}"/>
              </a:ext>
            </a:extLst>
          </p:cNvPr>
          <p:cNvSpPr>
            <a:spLocks noGrp="1"/>
          </p:cNvSpPr>
          <p:nvPr>
            <p:ph type="title"/>
          </p:nvPr>
        </p:nvSpPr>
        <p:spPr>
          <a:xfrm>
            <a:off x="1031630" y="2564496"/>
            <a:ext cx="3294185" cy="1729008"/>
          </a:xfrm>
        </p:spPr>
        <p:txBody>
          <a:bodyPr>
            <a:normAutofit/>
          </a:bodyPr>
          <a:lstStyle/>
          <a:p>
            <a:br>
              <a:rPr lang="fr-FR" sz="2800" dirty="0"/>
            </a:br>
            <a:r>
              <a:rPr lang="fr-FR" sz="2800" dirty="0"/>
              <a:t>STAPS Classique et/ou STAPS LAS ?</a:t>
            </a:r>
          </a:p>
        </p:txBody>
      </p:sp>
      <p:sp>
        <p:nvSpPr>
          <p:cNvPr id="5" name="Titre 2">
            <a:extLst>
              <a:ext uri="{FF2B5EF4-FFF2-40B4-BE49-F238E27FC236}">
                <a16:creationId xmlns:a16="http://schemas.microsoft.com/office/drawing/2014/main" id="{BC495C5C-9F68-F448-B3E1-DD1C54369A3B}"/>
              </a:ext>
            </a:extLst>
          </p:cNvPr>
          <p:cNvSpPr txBox="1">
            <a:spLocks/>
          </p:cNvSpPr>
          <p:nvPr/>
        </p:nvSpPr>
        <p:spPr>
          <a:xfrm>
            <a:off x="5052645" y="2564496"/>
            <a:ext cx="6951785" cy="2508737"/>
          </a:xfrm>
        </p:spPr>
        <p:txBody>
          <a:bodyPr>
            <a:normAutofit fontScale="97500"/>
          </a:bodyPr>
          <a:lstStyle>
            <a:lvl1pPr algn="l" defTabSz="914377" rtl="0" eaLnBrk="1" latinLnBrk="0" hangingPunct="1">
              <a:lnSpc>
                <a:spcPct val="90000"/>
              </a:lnSpc>
              <a:spcBef>
                <a:spcPct val="0"/>
              </a:spcBef>
              <a:buNone/>
              <a:defRPr sz="4400" b="1" kern="1200">
                <a:solidFill>
                  <a:srgbClr val="FFFEFF"/>
                </a:solidFill>
                <a:latin typeface="Ink Free" panose="03080402000500000000" pitchFamily="66" charset="0"/>
                <a:ea typeface="+mj-ea"/>
                <a:cs typeface="+mj-cs"/>
              </a:defRPr>
            </a:lvl1pPr>
          </a:lstStyle>
          <a:p>
            <a:r>
              <a:rPr lang="fr-FR" sz="3600" dirty="0">
                <a:solidFill>
                  <a:srgbClr val="E74610"/>
                </a:solidFill>
              </a:rPr>
              <a:t>« Je veux faire Kiné et je m’intéresse aux métiers du sport »</a:t>
            </a:r>
            <a:br>
              <a:rPr lang="fr-FR" sz="3600" dirty="0">
                <a:solidFill>
                  <a:srgbClr val="E74610"/>
                </a:solidFill>
              </a:rPr>
            </a:br>
            <a:endParaRPr lang="fr-FR" sz="3600" dirty="0">
              <a:solidFill>
                <a:srgbClr val="E74610"/>
              </a:solidFill>
            </a:endParaRPr>
          </a:p>
        </p:txBody>
      </p:sp>
    </p:spTree>
    <p:extLst>
      <p:ext uri="{BB962C8B-B14F-4D97-AF65-F5344CB8AC3E}">
        <p14:creationId xmlns:p14="http://schemas.microsoft.com/office/powerpoint/2010/main" val="336644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 coins arrondis 14">
            <a:extLst>
              <a:ext uri="{FF2B5EF4-FFF2-40B4-BE49-F238E27FC236}">
                <a16:creationId xmlns:a16="http://schemas.microsoft.com/office/drawing/2014/main" id="{00089171-E148-0E4D-A9D0-D650CB0A2F68}"/>
              </a:ext>
            </a:extLst>
          </p:cNvPr>
          <p:cNvSpPr/>
          <p:nvPr/>
        </p:nvSpPr>
        <p:spPr>
          <a:xfrm>
            <a:off x="3344216" y="5639599"/>
            <a:ext cx="5272063" cy="1174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fr-FR" sz="2000" dirty="0">
                <a:solidFill>
                  <a:schemeClr val="tx1"/>
                </a:solidFill>
                <a:latin typeface="Calibri" panose="020F0502020204030204" pitchFamily="34" charset="0"/>
                <a:cs typeface="Calibri" panose="020F0502020204030204" pitchFamily="34" charset="0"/>
              </a:rPr>
              <a:t>6</a:t>
            </a:r>
            <a:r>
              <a:rPr lang="fr-FR" sz="2000" kern="1200" dirty="0">
                <a:solidFill>
                  <a:schemeClr val="tx1"/>
                </a:solidFill>
                <a:latin typeface="Calibri" panose="020F0502020204030204" pitchFamily="34" charset="0"/>
                <a:cs typeface="Calibri" panose="020F0502020204030204" pitchFamily="34" charset="0"/>
              </a:rPr>
              <a:t> places STAPS Grenoble + Valence</a:t>
            </a:r>
          </a:p>
          <a:p>
            <a:pPr algn="ctr" defTabSz="685800" eaLnBrk="0" fontAlgn="base" hangingPunct="0">
              <a:spcBef>
                <a:spcPct val="0"/>
              </a:spcBef>
              <a:spcAft>
                <a:spcPct val="0"/>
              </a:spcAft>
            </a:pPr>
            <a:r>
              <a:rPr lang="fr-FR" sz="2000" kern="1200" dirty="0">
                <a:solidFill>
                  <a:schemeClr val="tx1"/>
                </a:solidFill>
                <a:latin typeface="Calibri" panose="020F0502020204030204" pitchFamily="34" charset="0"/>
                <a:cs typeface="Calibri" panose="020F0502020204030204" pitchFamily="34" charset="0"/>
              </a:rPr>
              <a:t>(autour de 200 candidats)</a:t>
            </a:r>
          </a:p>
          <a:p>
            <a:pPr algn="ctr" defTabSz="685800" eaLnBrk="0" fontAlgn="base" hangingPunct="0">
              <a:spcBef>
                <a:spcPct val="0"/>
              </a:spcBef>
              <a:spcAft>
                <a:spcPct val="0"/>
              </a:spcAft>
            </a:pPr>
            <a:r>
              <a:rPr lang="fr-FR" sz="2000" dirty="0">
                <a:solidFill>
                  <a:schemeClr val="tx1"/>
                </a:solidFill>
                <a:latin typeface="Calibri" panose="020F0502020204030204" pitchFamily="34" charset="0"/>
                <a:cs typeface="Calibri" panose="020F0502020204030204" pitchFamily="34" charset="0"/>
              </a:rPr>
              <a:t>Le nombre de places est remis en question chaque année</a:t>
            </a:r>
            <a:endParaRPr lang="fr-FR" sz="2000" dirty="0">
              <a:solidFill>
                <a:schemeClr val="tx1"/>
              </a:solidFill>
              <a:latin typeface="Arial"/>
            </a:endParaRPr>
          </a:p>
        </p:txBody>
      </p:sp>
      <p:sp>
        <p:nvSpPr>
          <p:cNvPr id="2" name="Titre 1">
            <a:extLst>
              <a:ext uri="{FF2B5EF4-FFF2-40B4-BE49-F238E27FC236}">
                <a16:creationId xmlns:a16="http://schemas.microsoft.com/office/drawing/2014/main" id="{3B6BF308-FF12-45BA-9A89-9EE83C7E936E}"/>
              </a:ext>
            </a:extLst>
          </p:cNvPr>
          <p:cNvSpPr>
            <a:spLocks noGrp="1"/>
          </p:cNvSpPr>
          <p:nvPr>
            <p:ph type="title"/>
          </p:nvPr>
        </p:nvSpPr>
        <p:spPr/>
        <p:txBody>
          <a:bodyPr/>
          <a:lstStyle/>
          <a:p>
            <a:r>
              <a:rPr lang="fr-FR" dirty="0"/>
              <a:t>Concours école de kiné de Grenoble</a:t>
            </a:r>
          </a:p>
        </p:txBody>
      </p:sp>
      <p:grpSp>
        <p:nvGrpSpPr>
          <p:cNvPr id="4" name="Groupe 3">
            <a:extLst>
              <a:ext uri="{FF2B5EF4-FFF2-40B4-BE49-F238E27FC236}">
                <a16:creationId xmlns:a16="http://schemas.microsoft.com/office/drawing/2014/main" id="{7989CCE9-ACE7-9246-8E61-ABB59A2B261E}"/>
              </a:ext>
            </a:extLst>
          </p:cNvPr>
          <p:cNvGrpSpPr/>
          <p:nvPr/>
        </p:nvGrpSpPr>
        <p:grpSpPr>
          <a:xfrm>
            <a:off x="9060250" y="4509120"/>
            <a:ext cx="2990637" cy="1794382"/>
            <a:chOff x="766" y="680396"/>
            <a:chExt cx="2990637" cy="1794382"/>
          </a:xfrm>
        </p:grpSpPr>
        <p:sp>
          <p:nvSpPr>
            <p:cNvPr id="5" name="Rectangle 4">
              <a:extLst>
                <a:ext uri="{FF2B5EF4-FFF2-40B4-BE49-F238E27FC236}">
                  <a16:creationId xmlns:a16="http://schemas.microsoft.com/office/drawing/2014/main" id="{FBC3020C-9F5E-DF4B-8B07-56CCC5CA390A}"/>
                </a:ext>
              </a:extLst>
            </p:cNvPr>
            <p:cNvSpPr/>
            <p:nvPr/>
          </p:nvSpPr>
          <p:spPr>
            <a:xfrm>
              <a:off x="766" y="680396"/>
              <a:ext cx="2990637" cy="1794382"/>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ZoneTexte 5">
              <a:extLst>
                <a:ext uri="{FF2B5EF4-FFF2-40B4-BE49-F238E27FC236}">
                  <a16:creationId xmlns:a16="http://schemas.microsoft.com/office/drawing/2014/main" id="{7EC401E9-F777-7E49-9F3A-FAF8FEF01469}"/>
                </a:ext>
              </a:extLst>
            </p:cNvPr>
            <p:cNvSpPr txBox="1"/>
            <p:nvPr/>
          </p:nvSpPr>
          <p:spPr>
            <a:xfrm>
              <a:off x="766" y="680396"/>
              <a:ext cx="2990637" cy="17943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panose="020F0502020204030204" pitchFamily="34" charset="0"/>
                  <a:cs typeface="Calibri" panose="020F0502020204030204" pitchFamily="34" charset="0"/>
                </a:rPr>
                <a:t>Infos sur le site internet de l’école de Kiné</a:t>
              </a:r>
            </a:p>
          </p:txBody>
        </p:sp>
      </p:grpSp>
      <p:grpSp>
        <p:nvGrpSpPr>
          <p:cNvPr id="7" name="Groupe 6">
            <a:extLst>
              <a:ext uri="{FF2B5EF4-FFF2-40B4-BE49-F238E27FC236}">
                <a16:creationId xmlns:a16="http://schemas.microsoft.com/office/drawing/2014/main" id="{972C8EBB-32EE-D646-B666-B2A989329EB0}"/>
              </a:ext>
            </a:extLst>
          </p:cNvPr>
          <p:cNvGrpSpPr/>
          <p:nvPr/>
        </p:nvGrpSpPr>
        <p:grpSpPr>
          <a:xfrm>
            <a:off x="141111" y="2074730"/>
            <a:ext cx="3074570" cy="2650414"/>
            <a:chOff x="0" y="739749"/>
            <a:chExt cx="6281873" cy="3769123"/>
          </a:xfrm>
        </p:grpSpPr>
        <p:sp>
          <p:nvSpPr>
            <p:cNvPr id="8" name="Rectangle 7">
              <a:extLst>
                <a:ext uri="{FF2B5EF4-FFF2-40B4-BE49-F238E27FC236}">
                  <a16:creationId xmlns:a16="http://schemas.microsoft.com/office/drawing/2014/main" id="{62DD250C-17D8-D846-92A0-EFF6FD542E9E}"/>
                </a:ext>
              </a:extLst>
            </p:cNvPr>
            <p:cNvSpPr/>
            <p:nvPr/>
          </p:nvSpPr>
          <p:spPr>
            <a:xfrm>
              <a:off x="0" y="739749"/>
              <a:ext cx="6281873" cy="3769123"/>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ZoneTexte 8">
              <a:extLst>
                <a:ext uri="{FF2B5EF4-FFF2-40B4-BE49-F238E27FC236}">
                  <a16:creationId xmlns:a16="http://schemas.microsoft.com/office/drawing/2014/main" id="{34E87FF1-D608-6846-B9AA-0B3FA477B1DA}"/>
                </a:ext>
              </a:extLst>
            </p:cNvPr>
            <p:cNvSpPr txBox="1"/>
            <p:nvPr/>
          </p:nvSpPr>
          <p:spPr>
            <a:xfrm>
              <a:off x="0" y="739749"/>
              <a:ext cx="6281873" cy="3769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fr-FR" sz="2000" kern="1200" dirty="0">
                <a:latin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FE76197B-4831-6C4F-96B4-69EB8CFD6B6A}"/>
              </a:ext>
            </a:extLst>
          </p:cNvPr>
          <p:cNvSpPr/>
          <p:nvPr/>
        </p:nvSpPr>
        <p:spPr bwMode="auto">
          <a:xfrm>
            <a:off x="3629624" y="1173091"/>
            <a:ext cx="4932761" cy="769441"/>
          </a:xfrm>
          <a:prstGeom prst="rect">
            <a:avLst/>
          </a:prstGeom>
        </p:spPr>
        <p:txBody>
          <a:bodyPr wrap="none">
            <a:spAutoFit/>
          </a:bodyPr>
          <a:lstStyle/>
          <a:p>
            <a:pPr algn="ctr"/>
            <a:r>
              <a:rPr lang="fr-FR" sz="4400" b="1" dirty="0">
                <a:solidFill>
                  <a:schemeClr val="bg1"/>
                </a:solidFill>
                <a:latin typeface="Ink Free" panose="03080402000500000000" pitchFamily="66" charset="0"/>
              </a:rPr>
              <a:t>L1 STAPS Classique</a:t>
            </a:r>
          </a:p>
        </p:txBody>
      </p:sp>
      <p:sp>
        <p:nvSpPr>
          <p:cNvPr id="16" name="ZoneTexte 15">
            <a:extLst>
              <a:ext uri="{FF2B5EF4-FFF2-40B4-BE49-F238E27FC236}">
                <a16:creationId xmlns:a16="http://schemas.microsoft.com/office/drawing/2014/main" id="{F5B5E051-52AB-984E-B032-4D6FAA4A1E4B}"/>
              </a:ext>
            </a:extLst>
          </p:cNvPr>
          <p:cNvSpPr txBox="1"/>
          <p:nvPr/>
        </p:nvSpPr>
        <p:spPr>
          <a:xfrm>
            <a:off x="443873" y="2383759"/>
            <a:ext cx="2343825" cy="1938992"/>
          </a:xfrm>
          <a:prstGeom prst="rect">
            <a:avLst/>
          </a:prstGeom>
          <a:noFill/>
        </p:spPr>
        <p:txBody>
          <a:bodyPr wrap="square" rtlCol="0">
            <a:spAutoFit/>
          </a:bodyPr>
          <a:lstStyle/>
          <a:p>
            <a:pPr algn="ctr" defTabSz="685800" eaLnBrk="0" fontAlgn="base" hangingPunct="0">
              <a:spcBef>
                <a:spcPct val="0"/>
              </a:spcBef>
              <a:spcAft>
                <a:spcPct val="0"/>
              </a:spcAft>
            </a:pPr>
            <a:r>
              <a:rPr lang="fr-FR" sz="2000" dirty="0">
                <a:solidFill>
                  <a:srgbClr val="000000"/>
                </a:solidFill>
                <a:latin typeface="Arial" charset="0"/>
                <a:ea typeface="ＭＳ Ｐゴシック" charset="-128"/>
              </a:rPr>
              <a:t>1 seule chance en </a:t>
            </a:r>
            <a:r>
              <a:rPr lang="fr-FR" sz="2000" dirty="0" err="1">
                <a:solidFill>
                  <a:srgbClr val="000000"/>
                </a:solidFill>
                <a:latin typeface="Arial" charset="0"/>
                <a:ea typeface="ＭＳ Ｐゴシック" charset="-128"/>
              </a:rPr>
              <a:t>Staps</a:t>
            </a:r>
            <a:endParaRPr lang="fr-FR" sz="2000" dirty="0">
              <a:solidFill>
                <a:srgbClr val="000000"/>
              </a:solidFill>
              <a:latin typeface="Arial" charset="0"/>
              <a:ea typeface="ＭＳ Ｐゴシック" charset="-128"/>
            </a:endParaRPr>
          </a:p>
          <a:p>
            <a:pPr algn="ctr" defTabSz="685800" eaLnBrk="0" fontAlgn="base" hangingPunct="0">
              <a:spcBef>
                <a:spcPct val="0"/>
              </a:spcBef>
              <a:spcAft>
                <a:spcPct val="0"/>
              </a:spcAft>
            </a:pPr>
            <a:endParaRPr lang="fr-FR" sz="2000" dirty="0">
              <a:solidFill>
                <a:srgbClr val="000000"/>
              </a:solidFill>
              <a:latin typeface="Arial" charset="0"/>
              <a:ea typeface="ＭＳ Ｐゴシック" charset="-128"/>
            </a:endParaRPr>
          </a:p>
          <a:p>
            <a:pPr algn="ctr" defTabSz="685800" eaLnBrk="0" fontAlgn="base" hangingPunct="0">
              <a:spcBef>
                <a:spcPct val="0"/>
              </a:spcBef>
              <a:spcAft>
                <a:spcPct val="0"/>
              </a:spcAft>
            </a:pPr>
            <a:r>
              <a:rPr lang="fr-FR" sz="2000" dirty="0">
                <a:solidFill>
                  <a:srgbClr val="000000"/>
                </a:solidFill>
                <a:latin typeface="Arial" charset="0"/>
                <a:ea typeface="ＭＳ Ｐゴシック" charset="-128"/>
              </a:rPr>
              <a:t>1ere session de L1</a:t>
            </a:r>
          </a:p>
          <a:p>
            <a:pPr algn="ctr" defTabSz="685800" eaLnBrk="0" fontAlgn="base" hangingPunct="0">
              <a:spcBef>
                <a:spcPct val="0"/>
              </a:spcBef>
              <a:spcAft>
                <a:spcPct val="0"/>
              </a:spcAft>
            </a:pPr>
            <a:r>
              <a:rPr lang="fr-FR" sz="2000" dirty="0">
                <a:solidFill>
                  <a:srgbClr val="000000"/>
                </a:solidFill>
                <a:latin typeface="Arial" charset="0"/>
                <a:ea typeface="ＭＳ Ｐゴシック" charset="-128"/>
              </a:rPr>
              <a:t>Moyenne de tous les CT</a:t>
            </a:r>
            <a:endParaRPr lang="fr-FR" sz="1200" dirty="0">
              <a:solidFill>
                <a:srgbClr val="000000"/>
              </a:solidFill>
              <a:latin typeface="Arial" charset="0"/>
              <a:ea typeface="ＭＳ Ｐゴシック" charset="-128"/>
            </a:endParaRPr>
          </a:p>
        </p:txBody>
      </p:sp>
      <p:grpSp>
        <p:nvGrpSpPr>
          <p:cNvPr id="17" name="Groupe 16">
            <a:extLst>
              <a:ext uri="{FF2B5EF4-FFF2-40B4-BE49-F238E27FC236}">
                <a16:creationId xmlns:a16="http://schemas.microsoft.com/office/drawing/2014/main" id="{BECE7569-7974-D744-BE49-76B4237CF2B3}"/>
              </a:ext>
            </a:extLst>
          </p:cNvPr>
          <p:cNvGrpSpPr/>
          <p:nvPr/>
        </p:nvGrpSpPr>
        <p:grpSpPr>
          <a:xfrm>
            <a:off x="9060251" y="789548"/>
            <a:ext cx="2990638" cy="1883261"/>
            <a:chOff x="387248" y="1751"/>
            <a:chExt cx="2622560" cy="1573535"/>
          </a:xfrm>
        </p:grpSpPr>
        <p:sp>
          <p:nvSpPr>
            <p:cNvPr id="18" name="Rectangle 17">
              <a:extLst>
                <a:ext uri="{FF2B5EF4-FFF2-40B4-BE49-F238E27FC236}">
                  <a16:creationId xmlns:a16="http://schemas.microsoft.com/office/drawing/2014/main" id="{2CE1EE08-8948-644C-9046-E544552BCB22}"/>
                </a:ext>
              </a:extLst>
            </p:cNvPr>
            <p:cNvSpPr/>
            <p:nvPr/>
          </p:nvSpPr>
          <p:spPr>
            <a:xfrm>
              <a:off x="387249" y="1751"/>
              <a:ext cx="2622559" cy="157353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ZoneTexte 18">
              <a:extLst>
                <a:ext uri="{FF2B5EF4-FFF2-40B4-BE49-F238E27FC236}">
                  <a16:creationId xmlns:a16="http://schemas.microsoft.com/office/drawing/2014/main" id="{61CF9B1A-DE7F-494F-A33E-60B0D99AF24A}"/>
                </a:ext>
              </a:extLst>
            </p:cNvPr>
            <p:cNvSpPr txBox="1"/>
            <p:nvPr/>
          </p:nvSpPr>
          <p:spPr>
            <a:xfrm>
              <a:off x="387248" y="1751"/>
              <a:ext cx="2622559" cy="15735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kern="1200" dirty="0">
                  <a:latin typeface="Calibri" panose="020F0502020204030204" pitchFamily="34" charset="0"/>
                  <a:cs typeface="Calibri" panose="020F0502020204030204" pitchFamily="34" charset="0"/>
                </a:rPr>
                <a:t>Pour être classé par l’école de kiné, il faut avoir déposé un dossier (coût environ 150€)</a:t>
              </a:r>
            </a:p>
          </p:txBody>
        </p:sp>
      </p:grpSp>
    </p:spTree>
    <p:extLst>
      <p:ext uri="{BB962C8B-B14F-4D97-AF65-F5344CB8AC3E}">
        <p14:creationId xmlns:p14="http://schemas.microsoft.com/office/powerpoint/2010/main" val="37687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 coins arrondis 27">
            <a:extLst>
              <a:ext uri="{FF2B5EF4-FFF2-40B4-BE49-F238E27FC236}">
                <a16:creationId xmlns:a16="http://schemas.microsoft.com/office/drawing/2014/main" id="{5FA27961-09D0-DD48-873E-BF2C91390E0F}"/>
              </a:ext>
            </a:extLst>
          </p:cNvPr>
          <p:cNvSpPr/>
          <p:nvPr/>
        </p:nvSpPr>
        <p:spPr>
          <a:xfrm>
            <a:off x="3344217" y="5340955"/>
            <a:ext cx="5419692" cy="1484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fr-FR" sz="1350">
              <a:solidFill>
                <a:srgbClr val="FFFFFF"/>
              </a:solidFill>
              <a:latin typeface="Arial"/>
            </a:endParaRPr>
          </a:p>
        </p:txBody>
      </p:sp>
      <p:sp>
        <p:nvSpPr>
          <p:cNvPr id="2" name="Titre 1">
            <a:extLst>
              <a:ext uri="{FF2B5EF4-FFF2-40B4-BE49-F238E27FC236}">
                <a16:creationId xmlns:a16="http://schemas.microsoft.com/office/drawing/2014/main" id="{3B6BF308-FF12-45BA-9A89-9EE83C7E936E}"/>
              </a:ext>
            </a:extLst>
          </p:cNvPr>
          <p:cNvSpPr>
            <a:spLocks noGrp="1"/>
          </p:cNvSpPr>
          <p:nvPr>
            <p:ph type="title"/>
          </p:nvPr>
        </p:nvSpPr>
        <p:spPr/>
        <p:txBody>
          <a:bodyPr/>
          <a:lstStyle/>
          <a:p>
            <a:r>
              <a:rPr lang="fr-FR" dirty="0"/>
              <a:t>Concours Accès L2 « Etudes de Santé »</a:t>
            </a:r>
          </a:p>
        </p:txBody>
      </p:sp>
      <p:sp>
        <p:nvSpPr>
          <p:cNvPr id="10" name="Rectangle 9">
            <a:extLst>
              <a:ext uri="{FF2B5EF4-FFF2-40B4-BE49-F238E27FC236}">
                <a16:creationId xmlns:a16="http://schemas.microsoft.com/office/drawing/2014/main" id="{FE76197B-4831-6C4F-96B4-69EB8CFD6B6A}"/>
              </a:ext>
            </a:extLst>
          </p:cNvPr>
          <p:cNvSpPr/>
          <p:nvPr/>
        </p:nvSpPr>
        <p:spPr bwMode="auto">
          <a:xfrm>
            <a:off x="4217926" y="1173091"/>
            <a:ext cx="3756156" cy="769441"/>
          </a:xfrm>
          <a:prstGeom prst="rect">
            <a:avLst/>
          </a:prstGeom>
        </p:spPr>
        <p:txBody>
          <a:bodyPr wrap="none">
            <a:spAutoFit/>
          </a:bodyPr>
          <a:lstStyle/>
          <a:p>
            <a:pPr algn="ctr"/>
            <a:r>
              <a:rPr lang="fr-FR" sz="4400" b="1" dirty="0">
                <a:solidFill>
                  <a:schemeClr val="bg1"/>
                </a:solidFill>
                <a:latin typeface="Ink Free" panose="03080402000500000000" pitchFamily="66" charset="0"/>
              </a:rPr>
              <a:t>L1 STAPS LAS</a:t>
            </a:r>
          </a:p>
        </p:txBody>
      </p:sp>
      <p:graphicFrame>
        <p:nvGraphicFramePr>
          <p:cNvPr id="20" name="Espace réservé du contenu 7">
            <a:extLst>
              <a:ext uri="{FF2B5EF4-FFF2-40B4-BE49-F238E27FC236}">
                <a16:creationId xmlns:a16="http://schemas.microsoft.com/office/drawing/2014/main" id="{29A74950-400D-A844-BCAB-F5F0688B2279}"/>
              </a:ext>
            </a:extLst>
          </p:cNvPr>
          <p:cNvGraphicFramePr>
            <a:graphicFrameLocks/>
          </p:cNvGraphicFramePr>
          <p:nvPr>
            <p:extLst>
              <p:ext uri="{D42A27DB-BD31-4B8C-83A1-F6EECF244321}">
                <p14:modId xmlns:p14="http://schemas.microsoft.com/office/powerpoint/2010/main" val="148309718"/>
              </p:ext>
            </p:extLst>
          </p:nvPr>
        </p:nvGraphicFramePr>
        <p:xfrm>
          <a:off x="8869137" y="3036937"/>
          <a:ext cx="3351056" cy="2368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oupe 20">
            <a:extLst>
              <a:ext uri="{FF2B5EF4-FFF2-40B4-BE49-F238E27FC236}">
                <a16:creationId xmlns:a16="http://schemas.microsoft.com/office/drawing/2014/main" id="{331592E7-A0ED-3247-B5AE-1FC0E633DC1A}"/>
              </a:ext>
            </a:extLst>
          </p:cNvPr>
          <p:cNvGrpSpPr/>
          <p:nvPr/>
        </p:nvGrpSpPr>
        <p:grpSpPr>
          <a:xfrm>
            <a:off x="55268" y="548680"/>
            <a:ext cx="2990637" cy="1794382"/>
            <a:chOff x="766" y="680396"/>
            <a:chExt cx="2990637" cy="1794382"/>
          </a:xfrm>
        </p:grpSpPr>
        <p:sp>
          <p:nvSpPr>
            <p:cNvPr id="22" name="Rectangle 21">
              <a:extLst>
                <a:ext uri="{FF2B5EF4-FFF2-40B4-BE49-F238E27FC236}">
                  <a16:creationId xmlns:a16="http://schemas.microsoft.com/office/drawing/2014/main" id="{99553577-A96C-3E44-A44D-EA2AE867B258}"/>
                </a:ext>
              </a:extLst>
            </p:cNvPr>
            <p:cNvSpPr/>
            <p:nvPr/>
          </p:nvSpPr>
          <p:spPr>
            <a:xfrm>
              <a:off x="766" y="680396"/>
              <a:ext cx="2990637" cy="1794382"/>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ZoneTexte 22">
              <a:extLst>
                <a:ext uri="{FF2B5EF4-FFF2-40B4-BE49-F238E27FC236}">
                  <a16:creationId xmlns:a16="http://schemas.microsoft.com/office/drawing/2014/main" id="{147F4288-F9EE-3E42-9551-B14A0E648EC2}"/>
                </a:ext>
              </a:extLst>
            </p:cNvPr>
            <p:cNvSpPr txBox="1"/>
            <p:nvPr/>
          </p:nvSpPr>
          <p:spPr>
            <a:xfrm>
              <a:off x="766" y="680396"/>
              <a:ext cx="2990637" cy="17943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latin typeface="Calibri" panose="020F0502020204030204" pitchFamily="34" charset="0"/>
                  <a:cs typeface="Calibri" panose="020F0502020204030204" pitchFamily="34" charset="0"/>
                </a:rPr>
                <a:t>En L1 : 60 ECTS </a:t>
              </a:r>
              <a:r>
                <a:rPr lang="fr-FR" sz="1900" kern="1200" dirty="0">
                  <a:latin typeface="Calibri" panose="020F0502020204030204" pitchFamily="34" charset="0"/>
                  <a:cs typeface="Calibri" panose="020F0502020204030204" pitchFamily="34" charset="0"/>
                  <a:sym typeface="Wingdings" panose="05000000000000000000" pitchFamily="2" charset="2"/>
                </a:rPr>
                <a:t></a:t>
              </a:r>
              <a:r>
                <a:rPr lang="fr-FR" sz="1900" kern="1200" dirty="0">
                  <a:latin typeface="Calibri" panose="020F0502020204030204" pitchFamily="34" charset="0"/>
                  <a:cs typeface="Calibri" panose="020F0502020204030204" pitchFamily="34" charset="0"/>
                </a:rPr>
                <a:t> 50 ECTS en STAPS (ne font </a:t>
              </a:r>
              <a:r>
                <a:rPr lang="fr-FR" sz="1900" kern="1200">
                  <a:latin typeface="Calibri" panose="020F0502020204030204" pitchFamily="34" charset="0"/>
                  <a:cs typeface="Calibri" panose="020F0502020204030204" pitchFamily="34" charset="0"/>
                </a:rPr>
                <a:t>pas physio</a:t>
              </a:r>
              <a:r>
                <a:rPr lang="fr-FR" sz="1900" kern="1200" dirty="0">
                  <a:latin typeface="Calibri" panose="020F0502020204030204" pitchFamily="34" charset="0"/>
                  <a:cs typeface="Calibri" panose="020F0502020204030204" pitchFamily="34" charset="0"/>
                </a:rPr>
                <a:t>, PEP, PIX) et 10 ECTS en option Santé</a:t>
              </a:r>
            </a:p>
          </p:txBody>
        </p:sp>
      </p:grpSp>
      <p:grpSp>
        <p:nvGrpSpPr>
          <p:cNvPr id="24" name="Groupe 23">
            <a:extLst>
              <a:ext uri="{FF2B5EF4-FFF2-40B4-BE49-F238E27FC236}">
                <a16:creationId xmlns:a16="http://schemas.microsoft.com/office/drawing/2014/main" id="{CA9B8785-3507-DF40-A95D-2C67D8FCA3D2}"/>
              </a:ext>
            </a:extLst>
          </p:cNvPr>
          <p:cNvGrpSpPr/>
          <p:nvPr/>
        </p:nvGrpSpPr>
        <p:grpSpPr>
          <a:xfrm>
            <a:off x="27512" y="4221088"/>
            <a:ext cx="3235738" cy="2173173"/>
            <a:chOff x="1122639" y="2826140"/>
            <a:chExt cx="4036594" cy="2421956"/>
          </a:xfrm>
        </p:grpSpPr>
        <p:sp>
          <p:nvSpPr>
            <p:cNvPr id="25" name="Rectangle 24">
              <a:extLst>
                <a:ext uri="{FF2B5EF4-FFF2-40B4-BE49-F238E27FC236}">
                  <a16:creationId xmlns:a16="http://schemas.microsoft.com/office/drawing/2014/main" id="{112C509E-5943-A445-8CC7-ABBA57775B3B}"/>
                </a:ext>
              </a:extLst>
            </p:cNvPr>
            <p:cNvSpPr/>
            <p:nvPr/>
          </p:nvSpPr>
          <p:spPr>
            <a:xfrm>
              <a:off x="1122639" y="2826140"/>
              <a:ext cx="4036594" cy="2421956"/>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ZoneTexte 25">
              <a:extLst>
                <a:ext uri="{FF2B5EF4-FFF2-40B4-BE49-F238E27FC236}">
                  <a16:creationId xmlns:a16="http://schemas.microsoft.com/office/drawing/2014/main" id="{914B42D6-8C72-274C-A7DC-A9446D0CDE08}"/>
                </a:ext>
              </a:extLst>
            </p:cNvPr>
            <p:cNvSpPr txBox="1"/>
            <p:nvPr/>
          </p:nvSpPr>
          <p:spPr>
            <a:xfrm>
              <a:off x="1122639" y="2826140"/>
              <a:ext cx="4036594" cy="2421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altLang="fr-FR" sz="2600" kern="1200" dirty="0">
                  <a:latin typeface="Calibri" panose="020F0502020204030204" pitchFamily="34" charset="0"/>
                  <a:ea typeface="ＭＳ Ｐゴシック" charset="-128"/>
                  <a:cs typeface="Calibri" panose="020F0502020204030204" pitchFamily="34" charset="0"/>
                </a:rPr>
                <a:t>Pour valider sa L1 STAPS il faut obtenir 10/20 ou plus à l’année</a:t>
              </a:r>
            </a:p>
          </p:txBody>
        </p:sp>
      </p:grpSp>
      <p:sp>
        <p:nvSpPr>
          <p:cNvPr id="27" name="ZoneTexte 26">
            <a:extLst>
              <a:ext uri="{FF2B5EF4-FFF2-40B4-BE49-F238E27FC236}">
                <a16:creationId xmlns:a16="http://schemas.microsoft.com/office/drawing/2014/main" id="{569C34E0-C905-A149-BABD-228111942152}"/>
              </a:ext>
            </a:extLst>
          </p:cNvPr>
          <p:cNvSpPr txBox="1"/>
          <p:nvPr/>
        </p:nvSpPr>
        <p:spPr>
          <a:xfrm>
            <a:off x="3263250" y="5340955"/>
            <a:ext cx="5571189" cy="1323439"/>
          </a:xfrm>
          <a:prstGeom prst="rect">
            <a:avLst/>
          </a:prstGeom>
          <a:noFill/>
        </p:spPr>
        <p:txBody>
          <a:bodyPr wrap="square" rtlCol="0">
            <a:spAutoFit/>
          </a:bodyPr>
          <a:lstStyle/>
          <a:p>
            <a:pPr algn="ctr" defTabSz="685800" eaLnBrk="0" fontAlgn="base" hangingPunct="0">
              <a:spcBef>
                <a:spcPct val="0"/>
              </a:spcBef>
              <a:spcAft>
                <a:spcPct val="0"/>
              </a:spcAft>
            </a:pPr>
            <a:r>
              <a:rPr lang="fr-FR" sz="2000" dirty="0">
                <a:solidFill>
                  <a:srgbClr val="000000"/>
                </a:solidFill>
                <a:latin typeface="Arial" charset="0"/>
                <a:ea typeface="ＭＳ Ｐゴシック" charset="-128"/>
              </a:rPr>
              <a:t>Ex : 7 places pour Kiné en L1 + 7 en L2 L3 sur toutes les 23 LAS UGA + </a:t>
            </a:r>
            <a:r>
              <a:rPr lang="fr-FR" sz="2000" dirty="0" err="1">
                <a:solidFill>
                  <a:srgbClr val="000000"/>
                </a:solidFill>
                <a:latin typeface="Arial" charset="0"/>
                <a:ea typeface="ＭＳ Ｐゴシック" charset="-128"/>
              </a:rPr>
              <a:t>univ</a:t>
            </a:r>
            <a:r>
              <a:rPr lang="fr-FR" sz="2000" dirty="0">
                <a:solidFill>
                  <a:srgbClr val="000000"/>
                </a:solidFill>
                <a:latin typeface="Arial" charset="0"/>
                <a:ea typeface="ＭＳ Ｐゴシック" charset="-128"/>
              </a:rPr>
              <a:t> Savoie Mont Blanc (autour de 600 étudiants mais qui ne postulent pas que pour kiné)</a:t>
            </a:r>
          </a:p>
        </p:txBody>
      </p:sp>
      <p:sp>
        <p:nvSpPr>
          <p:cNvPr id="29" name="Espace réservé du contenu 2">
            <a:extLst>
              <a:ext uri="{FF2B5EF4-FFF2-40B4-BE49-F238E27FC236}">
                <a16:creationId xmlns:a16="http://schemas.microsoft.com/office/drawing/2014/main" id="{C7EAF87E-5289-F14C-B10F-FEE7296E196E}"/>
              </a:ext>
            </a:extLst>
          </p:cNvPr>
          <p:cNvSpPr txBox="1">
            <a:spLocks/>
          </p:cNvSpPr>
          <p:nvPr/>
        </p:nvSpPr>
        <p:spPr>
          <a:xfrm>
            <a:off x="9027646" y="4490850"/>
            <a:ext cx="2894112" cy="23683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fr-FR" sz="1400" kern="0" dirty="0"/>
          </a:p>
          <a:p>
            <a:endParaRPr lang="fr-FR" kern="0" dirty="0"/>
          </a:p>
        </p:txBody>
      </p:sp>
    </p:spTree>
    <p:extLst>
      <p:ext uri="{BB962C8B-B14F-4D97-AF65-F5344CB8AC3E}">
        <p14:creationId xmlns:p14="http://schemas.microsoft.com/office/powerpoint/2010/main" val="42733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982027" y="17642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8" name="ZoneTexte 7">
            <a:extLst>
              <a:ext uri="{FF2B5EF4-FFF2-40B4-BE49-F238E27FC236}">
                <a16:creationId xmlns:a16="http://schemas.microsoft.com/office/drawing/2014/main" id="{9001E1A4-39E8-4F47-BE0E-646C7BA3A177}"/>
              </a:ext>
            </a:extLst>
          </p:cNvPr>
          <p:cNvSpPr txBox="1"/>
          <p:nvPr/>
        </p:nvSpPr>
        <p:spPr>
          <a:xfrm>
            <a:off x="424740" y="2627034"/>
            <a:ext cx="4968552" cy="577850"/>
          </a:xfrm>
          <a:prstGeom prst="rect">
            <a:avLst/>
          </a:prstGeom>
          <a:solidFill>
            <a:schemeClr val="bg1">
              <a:lumMod val="95000"/>
            </a:schemeClr>
          </a:solidFill>
          <a:ln w="38100">
            <a:solidFill>
              <a:srgbClr val="E84610"/>
            </a:solidFill>
          </a:ln>
        </p:spPr>
        <p:txBody>
          <a:bodyPr wrap="square" rtlCol="0">
            <a:spAutoFit/>
          </a:bodyPr>
          <a:lstStyle/>
          <a:p>
            <a:pPr>
              <a:lnSpc>
                <a:spcPct val="150000"/>
              </a:lnSpc>
            </a:pPr>
            <a:r>
              <a:rPr lang="fr-FR" sz="2400" b="1" dirty="0">
                <a:solidFill>
                  <a:srgbClr val="E84610"/>
                </a:solidFill>
              </a:rPr>
              <a:t>L1 STAPS option santé</a:t>
            </a:r>
          </a:p>
        </p:txBody>
      </p:sp>
      <p:sp>
        <p:nvSpPr>
          <p:cNvPr id="9" name="ZoneTexte 8">
            <a:extLst>
              <a:ext uri="{FF2B5EF4-FFF2-40B4-BE49-F238E27FC236}">
                <a16:creationId xmlns:a16="http://schemas.microsoft.com/office/drawing/2014/main" id="{D698F0D8-9DE7-AC44-BF60-53A603D0FAC6}"/>
              </a:ext>
            </a:extLst>
          </p:cNvPr>
          <p:cNvSpPr txBox="1"/>
          <p:nvPr/>
        </p:nvSpPr>
        <p:spPr>
          <a:xfrm>
            <a:off x="227348" y="1899750"/>
            <a:ext cx="5184576" cy="461665"/>
          </a:xfrm>
          <a:prstGeom prst="rect">
            <a:avLst/>
          </a:prstGeom>
          <a:noFill/>
        </p:spPr>
        <p:txBody>
          <a:bodyPr wrap="square" rtlCol="0">
            <a:spAutoFit/>
          </a:bodyPr>
          <a:lstStyle/>
          <a:p>
            <a:pPr algn="ctr"/>
            <a:r>
              <a:rPr lang="fr-FR" sz="2400" b="1" dirty="0"/>
              <a:t>10 ECTS </a:t>
            </a:r>
            <a:r>
              <a:rPr lang="fr-FR" sz="2400" b="1" u="sng" dirty="0"/>
              <a:t>inclus</a:t>
            </a:r>
            <a:r>
              <a:rPr lang="fr-FR" sz="2400" b="1" dirty="0"/>
              <a:t> dans les 60 ECTS</a:t>
            </a:r>
          </a:p>
        </p:txBody>
      </p:sp>
      <p:sp>
        <p:nvSpPr>
          <p:cNvPr id="11" name="ZoneTexte 10">
            <a:extLst>
              <a:ext uri="{FF2B5EF4-FFF2-40B4-BE49-F238E27FC236}">
                <a16:creationId xmlns:a16="http://schemas.microsoft.com/office/drawing/2014/main" id="{8CC2A70C-32D4-4E4B-8F1B-0481E1AE530D}"/>
              </a:ext>
            </a:extLst>
          </p:cNvPr>
          <p:cNvSpPr txBox="1"/>
          <p:nvPr/>
        </p:nvSpPr>
        <p:spPr>
          <a:xfrm>
            <a:off x="6867220" y="2602050"/>
            <a:ext cx="4968552" cy="1131848"/>
          </a:xfrm>
          <a:prstGeom prst="rect">
            <a:avLst/>
          </a:prstGeom>
          <a:solidFill>
            <a:schemeClr val="bg1">
              <a:lumMod val="95000"/>
            </a:schemeClr>
          </a:solidFill>
          <a:ln w="38100">
            <a:solidFill>
              <a:srgbClr val="E84610"/>
            </a:solidFill>
          </a:ln>
        </p:spPr>
        <p:txBody>
          <a:bodyPr wrap="square" rtlCol="0">
            <a:spAutoFit/>
          </a:bodyPr>
          <a:lstStyle/>
          <a:p>
            <a:pPr>
              <a:lnSpc>
                <a:spcPct val="150000"/>
              </a:lnSpc>
            </a:pPr>
            <a:r>
              <a:rPr lang="fr-FR" sz="2400" b="1" dirty="0">
                <a:solidFill>
                  <a:srgbClr val="E84610"/>
                </a:solidFill>
              </a:rPr>
              <a:t>L2 STAPS option santé</a:t>
            </a:r>
          </a:p>
          <a:p>
            <a:pPr>
              <a:lnSpc>
                <a:spcPct val="150000"/>
              </a:lnSpc>
            </a:pPr>
            <a:r>
              <a:rPr lang="fr-FR" sz="2400" b="1" dirty="0">
                <a:solidFill>
                  <a:srgbClr val="E84610"/>
                </a:solidFill>
              </a:rPr>
              <a:t>L3 STAPS option santé</a:t>
            </a:r>
            <a:endParaRPr lang="fr-FR" sz="2000" b="1" dirty="0"/>
          </a:p>
        </p:txBody>
      </p:sp>
      <p:sp>
        <p:nvSpPr>
          <p:cNvPr id="12" name="ZoneTexte 11">
            <a:extLst>
              <a:ext uri="{FF2B5EF4-FFF2-40B4-BE49-F238E27FC236}">
                <a16:creationId xmlns:a16="http://schemas.microsoft.com/office/drawing/2014/main" id="{2FFF7A3D-E9AB-F741-9F59-2DF045A33F9D}"/>
              </a:ext>
            </a:extLst>
          </p:cNvPr>
          <p:cNvSpPr txBox="1"/>
          <p:nvPr/>
        </p:nvSpPr>
        <p:spPr>
          <a:xfrm>
            <a:off x="6649660" y="1869342"/>
            <a:ext cx="5184576" cy="461665"/>
          </a:xfrm>
          <a:prstGeom prst="rect">
            <a:avLst/>
          </a:prstGeom>
          <a:noFill/>
        </p:spPr>
        <p:txBody>
          <a:bodyPr wrap="square" rtlCol="0">
            <a:spAutoFit/>
          </a:bodyPr>
          <a:lstStyle/>
          <a:p>
            <a:pPr algn="ctr"/>
            <a:r>
              <a:rPr lang="fr-FR" sz="2400" b="1" dirty="0"/>
              <a:t>CU 10 ECTS </a:t>
            </a:r>
            <a:r>
              <a:rPr lang="fr-FR" sz="2400" b="1" u="sng" dirty="0"/>
              <a:t>en plus </a:t>
            </a:r>
            <a:r>
              <a:rPr lang="fr-FR" sz="2400" b="1" dirty="0"/>
              <a:t>des 60 ECTS</a:t>
            </a:r>
          </a:p>
        </p:txBody>
      </p:sp>
      <p:sp>
        <p:nvSpPr>
          <p:cNvPr id="13" name="Titre 2">
            <a:extLst>
              <a:ext uri="{FF2B5EF4-FFF2-40B4-BE49-F238E27FC236}">
                <a16:creationId xmlns:a16="http://schemas.microsoft.com/office/drawing/2014/main" id="{531B5E2A-9104-DE41-BAD8-68B5F367C351}"/>
              </a:ext>
            </a:extLst>
          </p:cNvPr>
          <p:cNvSpPr txBox="1">
            <a:spLocks/>
          </p:cNvSpPr>
          <p:nvPr/>
        </p:nvSpPr>
        <p:spPr>
          <a:xfrm>
            <a:off x="609600" y="198438"/>
            <a:ext cx="6752492" cy="114300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E74610"/>
                </a:solidFill>
                <a:latin typeface="Verdana" panose="020B0604030504040204" pitchFamily="34" charset="0"/>
                <a:ea typeface="Verdana" panose="020B0604030504040204" pitchFamily="34" charset="0"/>
                <a:cs typeface="Verdana" panose="020B0604030504040204" pitchFamily="34" charset="0"/>
              </a:rPr>
              <a:t>Organisation des crédits L1 L2 L3 STAPS LAS</a:t>
            </a:r>
          </a:p>
        </p:txBody>
      </p:sp>
      <p:sp>
        <p:nvSpPr>
          <p:cNvPr id="14" name="ZoneTexte 13">
            <a:extLst>
              <a:ext uri="{FF2B5EF4-FFF2-40B4-BE49-F238E27FC236}">
                <a16:creationId xmlns:a16="http://schemas.microsoft.com/office/drawing/2014/main" id="{D690B8AE-E500-144D-AA09-72B9C51FB237}"/>
              </a:ext>
            </a:extLst>
          </p:cNvPr>
          <p:cNvSpPr txBox="1"/>
          <p:nvPr/>
        </p:nvSpPr>
        <p:spPr>
          <a:xfrm>
            <a:off x="553660" y="5092857"/>
            <a:ext cx="6096000" cy="798808"/>
          </a:xfrm>
          <a:prstGeom prst="rect">
            <a:avLst/>
          </a:prstGeom>
          <a:noFill/>
        </p:spPr>
        <p:txBody>
          <a:bodyPr wrap="square">
            <a:spAutoFit/>
          </a:bodyPr>
          <a:lstStyle/>
          <a:p>
            <a:pPr>
              <a:lnSpc>
                <a:spcPct val="120000"/>
              </a:lnSpc>
              <a:spcBef>
                <a:spcPts val="600"/>
              </a:spcBef>
            </a:pPr>
            <a:endParaRPr lang="fr-FR" b="1" dirty="0">
              <a:solidFill>
                <a:srgbClr val="202C41"/>
              </a:solidFill>
              <a:latin typeface="Verdana" panose="020B0604030504040204" pitchFamily="34" charset="0"/>
              <a:ea typeface="Verdana" panose="020B0604030504040204" pitchFamily="34" charset="0"/>
            </a:endParaRPr>
          </a:p>
          <a:p>
            <a:pPr>
              <a:lnSpc>
                <a:spcPct val="120000"/>
              </a:lnSpc>
              <a:spcBef>
                <a:spcPts val="600"/>
              </a:spcBef>
            </a:pPr>
            <a:r>
              <a:rPr lang="fr-FR" b="1" u="sng" dirty="0">
                <a:solidFill>
                  <a:srgbClr val="3B3A57"/>
                </a:solidFill>
                <a:latin typeface="Verdana" panose="020B0604030504040204" pitchFamily="34" charset="0"/>
                <a:ea typeface="Verdana" panose="020B0604030504040204" pitchFamily="34" charset="0"/>
                <a:hlinkClick r:id="rId3"/>
              </a:rPr>
              <a:t>Voir les conférences dédiées</a:t>
            </a:r>
            <a:endParaRPr lang="fr-FR" b="1" u="sng" dirty="0">
              <a:solidFill>
                <a:srgbClr val="3B3A5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899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982027" y="17642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10" name="ZoneTexte 9">
            <a:extLst>
              <a:ext uri="{FF2B5EF4-FFF2-40B4-BE49-F238E27FC236}">
                <a16:creationId xmlns:a16="http://schemas.microsoft.com/office/drawing/2014/main" id="{C2C29A71-C454-B74C-BB30-972FCC8EE27B}"/>
              </a:ext>
            </a:extLst>
          </p:cNvPr>
          <p:cNvSpPr txBox="1"/>
          <p:nvPr/>
        </p:nvSpPr>
        <p:spPr>
          <a:xfrm>
            <a:off x="375875" y="1700808"/>
            <a:ext cx="10909212" cy="5632311"/>
          </a:xfrm>
          <a:prstGeom prst="rect">
            <a:avLst/>
          </a:prstGeom>
          <a:noFill/>
        </p:spPr>
        <p:txBody>
          <a:bodyPr wrap="square" rtlCol="0">
            <a:spAutoFit/>
          </a:bodyPr>
          <a:lstStyle/>
          <a:p>
            <a:pPr algn="ctr"/>
            <a:r>
              <a:rPr lang="fr-FR" sz="2400" b="1" dirty="0"/>
              <a:t>A Valence : 200 Places en STAPS Classique + 25 Places en STAPS LAS</a:t>
            </a:r>
          </a:p>
          <a:p>
            <a:pPr algn="ctr"/>
            <a:r>
              <a:rPr lang="fr-FR" sz="2400" dirty="0"/>
              <a:t>Les redoublants ne peuvent s’inscrire en STAPS LAS</a:t>
            </a:r>
            <a:endParaRPr lang="fr-FR" sz="2400" b="1" dirty="0"/>
          </a:p>
          <a:p>
            <a:pPr algn="ctr"/>
            <a:endParaRPr lang="fr-FR" sz="2400" b="1" dirty="0"/>
          </a:p>
          <a:p>
            <a:pPr algn="ctr"/>
            <a:r>
              <a:rPr lang="fr-FR" sz="2400" b="1" u="sng" dirty="0"/>
              <a:t>Conseils aux bacheliers </a:t>
            </a:r>
            <a:r>
              <a:rPr lang="fr-FR" sz="2400" b="1" dirty="0"/>
              <a:t>:</a:t>
            </a:r>
          </a:p>
          <a:p>
            <a:pPr algn="ctr"/>
            <a:r>
              <a:rPr lang="fr-FR" sz="2400" b="1" dirty="0"/>
              <a:t>- Postuler dans les deux formations</a:t>
            </a:r>
          </a:p>
          <a:p>
            <a:pPr algn="ctr"/>
            <a:r>
              <a:rPr lang="fr-FR" sz="2400" dirty="0"/>
              <a:t>Certains étudiants n’ayant demandé que </a:t>
            </a:r>
            <a:r>
              <a:rPr lang="fr-FR" sz="2400" b="1" dirty="0"/>
              <a:t>STAPS LAS </a:t>
            </a:r>
            <a:r>
              <a:rPr lang="fr-FR" sz="2400" dirty="0"/>
              <a:t>n’ont pas été pris non plus en </a:t>
            </a:r>
            <a:r>
              <a:rPr lang="fr-FR" sz="2400" b="1" dirty="0"/>
              <a:t>STAPS classique </a:t>
            </a:r>
            <a:r>
              <a:rPr lang="fr-FR" sz="2400" dirty="0"/>
              <a:t>malgré un bon dossier</a:t>
            </a:r>
          </a:p>
          <a:p>
            <a:pPr algn="ctr"/>
            <a:endParaRPr lang="fr-FR" sz="2400" dirty="0"/>
          </a:p>
          <a:p>
            <a:pPr marL="342900" indent="-342900" algn="ctr">
              <a:buFontTx/>
              <a:buChar char="-"/>
            </a:pPr>
            <a:r>
              <a:rPr lang="fr-FR" sz="2400" b="1" dirty="0"/>
              <a:t>Bien réfléchir à son projet avant de valider définitivement son vœu</a:t>
            </a:r>
          </a:p>
          <a:p>
            <a:pPr algn="ctr"/>
            <a:r>
              <a:rPr lang="fr-FR" sz="2400" dirty="0"/>
              <a:t>Beaucoup d’abandons en STAPS LAS au profit de STAPS Classique</a:t>
            </a:r>
          </a:p>
          <a:p>
            <a:pPr algn="ctr"/>
            <a:r>
              <a:rPr lang="fr-FR" sz="2400" dirty="0"/>
              <a:t>Cette permutation (autorisée cette année jusqu’au 29/10) n’est pas possible dans l’autre sens et pas forcément garantie l’année prochaine.</a:t>
            </a:r>
          </a:p>
          <a:p>
            <a:pPr algn="ctr"/>
            <a:r>
              <a:rPr lang="fr-FR" sz="2400" dirty="0"/>
              <a:t>On ne peut faire les deux concours ! </a:t>
            </a:r>
          </a:p>
          <a:p>
            <a:pPr algn="ctr"/>
            <a:endParaRPr lang="fr-FR" sz="2400" dirty="0"/>
          </a:p>
          <a:p>
            <a:pPr algn="ctr"/>
            <a:endParaRPr lang="fr-FR" sz="2400" b="1" dirty="0"/>
          </a:p>
        </p:txBody>
      </p:sp>
      <p:sp>
        <p:nvSpPr>
          <p:cNvPr id="13" name="Titre 2">
            <a:extLst>
              <a:ext uri="{FF2B5EF4-FFF2-40B4-BE49-F238E27FC236}">
                <a16:creationId xmlns:a16="http://schemas.microsoft.com/office/drawing/2014/main" id="{F99D0F68-B13E-F74E-94E7-1FEF62248446}"/>
              </a:ext>
            </a:extLst>
          </p:cNvPr>
          <p:cNvSpPr txBox="1">
            <a:spLocks/>
          </p:cNvSpPr>
          <p:nvPr/>
        </p:nvSpPr>
        <p:spPr>
          <a:xfrm>
            <a:off x="609600" y="368053"/>
            <a:ext cx="10972800" cy="114300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E74610"/>
                </a:solidFill>
                <a:latin typeface="Verdana" panose="020B0604030504040204" pitchFamily="34" charset="0"/>
                <a:ea typeface="Verdana" panose="020B0604030504040204" pitchFamily="34" charset="0"/>
                <a:cs typeface="Verdana" panose="020B0604030504040204" pitchFamily="34" charset="0"/>
              </a:rPr>
              <a:t>Quels vœux faire sur Parcours Sup ?</a:t>
            </a:r>
          </a:p>
        </p:txBody>
      </p:sp>
    </p:spTree>
    <p:extLst>
      <p:ext uri="{BB962C8B-B14F-4D97-AF65-F5344CB8AC3E}">
        <p14:creationId xmlns:p14="http://schemas.microsoft.com/office/powerpoint/2010/main" val="98601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982027" y="17642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9" name="Titre 2">
            <a:extLst>
              <a:ext uri="{FF2B5EF4-FFF2-40B4-BE49-F238E27FC236}">
                <a16:creationId xmlns:a16="http://schemas.microsoft.com/office/drawing/2014/main" id="{135CAAFC-5164-C84C-A775-4AB31F89B66E}"/>
              </a:ext>
            </a:extLst>
          </p:cNvPr>
          <p:cNvSpPr txBox="1">
            <a:spLocks/>
          </p:cNvSpPr>
          <p:nvPr/>
        </p:nvSpPr>
        <p:spPr>
          <a:xfrm>
            <a:off x="738552" y="1984367"/>
            <a:ext cx="10410093" cy="2508737"/>
          </a:xfrm>
        </p:spPr>
        <p:txBody>
          <a:bodyPr>
            <a:normAutofit fontScale="97500"/>
          </a:bodyPr>
          <a:lstStyle>
            <a:lvl1pPr algn="l" defTabSz="914377" rtl="0" eaLnBrk="1" latinLnBrk="0" hangingPunct="1">
              <a:lnSpc>
                <a:spcPct val="90000"/>
              </a:lnSpc>
              <a:spcBef>
                <a:spcPct val="0"/>
              </a:spcBef>
              <a:buNone/>
              <a:defRPr sz="4400" b="1" kern="1200">
                <a:solidFill>
                  <a:srgbClr val="FFFEFF"/>
                </a:solidFill>
                <a:latin typeface="Ink Free" panose="03080402000500000000" pitchFamily="66" charset="0"/>
                <a:ea typeface="+mj-ea"/>
                <a:cs typeface="+mj-cs"/>
              </a:defRPr>
            </a:lvl1pPr>
          </a:lstStyle>
          <a:p>
            <a:r>
              <a:rPr lang="fr-FR" sz="3600" dirty="0">
                <a:solidFill>
                  <a:srgbClr val="E74610"/>
                </a:solidFill>
              </a:rPr>
              <a:t>« Je veux prioritairement faire un métier dans la santé »</a:t>
            </a:r>
            <a:br>
              <a:rPr lang="fr-FR" sz="3600" dirty="0">
                <a:solidFill>
                  <a:srgbClr val="E74610"/>
                </a:solidFill>
              </a:rPr>
            </a:br>
            <a:endParaRPr lang="fr-FR" sz="3600" dirty="0">
              <a:solidFill>
                <a:srgbClr val="E74610"/>
              </a:solidFill>
            </a:endParaRPr>
          </a:p>
        </p:txBody>
      </p:sp>
      <p:sp>
        <p:nvSpPr>
          <p:cNvPr id="11" name="ZoneTexte 10">
            <a:extLst>
              <a:ext uri="{FF2B5EF4-FFF2-40B4-BE49-F238E27FC236}">
                <a16:creationId xmlns:a16="http://schemas.microsoft.com/office/drawing/2014/main" id="{0B67DA67-41F0-FF4A-B159-E69859A6AEB1}"/>
              </a:ext>
            </a:extLst>
          </p:cNvPr>
          <p:cNvSpPr txBox="1"/>
          <p:nvPr/>
        </p:nvSpPr>
        <p:spPr>
          <a:xfrm>
            <a:off x="3069957" y="3619264"/>
            <a:ext cx="8512443" cy="2585323"/>
          </a:xfrm>
          <a:prstGeom prst="rect">
            <a:avLst/>
          </a:prstGeom>
          <a:noFill/>
        </p:spPr>
        <p:txBody>
          <a:bodyPr wrap="square" rtlCol="0">
            <a:spAutoFit/>
          </a:bodyPr>
          <a:lstStyle/>
          <a:p>
            <a:endParaRPr lang="fr-FR" dirty="0">
              <a:solidFill>
                <a:srgbClr val="3B3A57"/>
              </a:solidFill>
              <a:latin typeface="Verdana" panose="020B0604030504040204" pitchFamily="34" charset="0"/>
              <a:ea typeface="Verdana" panose="020B0604030504040204" pitchFamily="34" charset="0"/>
            </a:endParaRPr>
          </a:p>
          <a:p>
            <a:r>
              <a:rPr lang="fr-FR" b="1" dirty="0">
                <a:solidFill>
                  <a:srgbClr val="3B3A57"/>
                </a:solidFill>
                <a:latin typeface="Verdana" panose="020B0604030504040204" pitchFamily="34" charset="0"/>
                <a:ea typeface="Verdana" panose="020B0604030504040204" pitchFamily="34" charset="0"/>
              </a:rPr>
              <a:t>Médecine + kinésithérapie</a:t>
            </a:r>
            <a:endParaRPr lang="fr-FR" b="1" dirty="0">
              <a:solidFill>
                <a:srgbClr val="FF0000"/>
              </a:solidFill>
              <a:latin typeface="Verdana" panose="020B0604030504040204" pitchFamily="34" charset="0"/>
              <a:ea typeface="Verdana" panose="020B0604030504040204" pitchFamily="34" charset="0"/>
            </a:endParaRPr>
          </a:p>
          <a:p>
            <a:endParaRPr lang="fr-FR" b="1" dirty="0">
              <a:solidFill>
                <a:srgbClr val="3B3A57"/>
              </a:solidFill>
              <a:latin typeface="Verdana" panose="020B0604030504040204" pitchFamily="34" charset="0"/>
              <a:ea typeface="Verdana" panose="020B0604030504040204" pitchFamily="34" charset="0"/>
            </a:endParaRPr>
          </a:p>
          <a:p>
            <a:r>
              <a:rPr lang="fr-FR" b="1" dirty="0">
                <a:solidFill>
                  <a:srgbClr val="3B3A57"/>
                </a:solidFill>
                <a:latin typeface="Verdana" panose="020B0604030504040204" pitchFamily="34" charset="0"/>
                <a:ea typeface="Verdana" panose="020B0604030504040204" pitchFamily="34" charset="0"/>
              </a:rPr>
              <a:t>Pharmacie</a:t>
            </a:r>
          </a:p>
          <a:p>
            <a:endParaRPr lang="fr-FR" b="1" dirty="0">
              <a:solidFill>
                <a:srgbClr val="3B3A57"/>
              </a:solidFill>
              <a:latin typeface="Verdana" panose="020B0604030504040204" pitchFamily="34" charset="0"/>
              <a:ea typeface="Verdana" panose="020B0604030504040204" pitchFamily="34" charset="0"/>
            </a:endParaRPr>
          </a:p>
          <a:p>
            <a:r>
              <a:rPr lang="fr-FR" b="1" dirty="0">
                <a:solidFill>
                  <a:srgbClr val="3B3A57"/>
                </a:solidFill>
                <a:latin typeface="Verdana" panose="020B0604030504040204" pitchFamily="34" charset="0"/>
                <a:ea typeface="Verdana" panose="020B0604030504040204" pitchFamily="34" charset="0"/>
              </a:rPr>
              <a:t>Maïeutique </a:t>
            </a:r>
          </a:p>
          <a:p>
            <a:endParaRPr lang="fr-FR" b="1" dirty="0">
              <a:solidFill>
                <a:srgbClr val="3B3A57"/>
              </a:solidFill>
              <a:latin typeface="Verdana" panose="020B0604030504040204" pitchFamily="34" charset="0"/>
              <a:ea typeface="Verdana" panose="020B0604030504040204" pitchFamily="34" charset="0"/>
            </a:endParaRPr>
          </a:p>
          <a:p>
            <a:r>
              <a:rPr lang="fr-FR" b="1" dirty="0">
                <a:solidFill>
                  <a:srgbClr val="3B3A57"/>
                </a:solidFill>
                <a:latin typeface="Verdana" panose="020B0604030504040204" pitchFamily="34" charset="0"/>
                <a:ea typeface="Verdana" panose="020B0604030504040204" pitchFamily="34" charset="0"/>
              </a:rPr>
              <a:t>Odontologie (Lyon) pas disponible pour les STAPS</a:t>
            </a:r>
          </a:p>
          <a:p>
            <a:endParaRPr lang="fr-FR" b="1" dirty="0">
              <a:solidFill>
                <a:srgbClr val="3B3A5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11665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BF308-FF12-45BA-9A89-9EE83C7E936E}"/>
              </a:ext>
            </a:extLst>
          </p:cNvPr>
          <p:cNvSpPr>
            <a:spLocks noGrp="1"/>
          </p:cNvSpPr>
          <p:nvPr>
            <p:ph type="title"/>
          </p:nvPr>
        </p:nvSpPr>
        <p:spPr/>
        <p:txBody>
          <a:bodyPr/>
          <a:lstStyle/>
          <a:p>
            <a:r>
              <a:rPr lang="fr-FR" dirty="0"/>
              <a:t>Option STAPS</a:t>
            </a:r>
          </a:p>
        </p:txBody>
      </p:sp>
      <p:grpSp>
        <p:nvGrpSpPr>
          <p:cNvPr id="4" name="Groupe 3">
            <a:extLst>
              <a:ext uri="{FF2B5EF4-FFF2-40B4-BE49-F238E27FC236}">
                <a16:creationId xmlns:a16="http://schemas.microsoft.com/office/drawing/2014/main" id="{7989CCE9-ACE7-9246-8E61-ABB59A2B261E}"/>
              </a:ext>
            </a:extLst>
          </p:cNvPr>
          <p:cNvGrpSpPr/>
          <p:nvPr/>
        </p:nvGrpSpPr>
        <p:grpSpPr>
          <a:xfrm>
            <a:off x="8853432" y="4198844"/>
            <a:ext cx="3131750" cy="2135907"/>
            <a:chOff x="766" y="680396"/>
            <a:chExt cx="2990637" cy="1794382"/>
          </a:xfrm>
        </p:grpSpPr>
        <p:sp>
          <p:nvSpPr>
            <p:cNvPr id="5" name="Rectangle 4">
              <a:extLst>
                <a:ext uri="{FF2B5EF4-FFF2-40B4-BE49-F238E27FC236}">
                  <a16:creationId xmlns:a16="http://schemas.microsoft.com/office/drawing/2014/main" id="{FBC3020C-9F5E-DF4B-8B07-56CCC5CA390A}"/>
                </a:ext>
              </a:extLst>
            </p:cNvPr>
            <p:cNvSpPr/>
            <p:nvPr/>
          </p:nvSpPr>
          <p:spPr>
            <a:xfrm>
              <a:off x="766" y="680396"/>
              <a:ext cx="2990637" cy="1794382"/>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ZoneTexte 5">
              <a:extLst>
                <a:ext uri="{FF2B5EF4-FFF2-40B4-BE49-F238E27FC236}">
                  <a16:creationId xmlns:a16="http://schemas.microsoft.com/office/drawing/2014/main" id="{7EC401E9-F777-7E49-9F3A-FAF8FEF01469}"/>
                </a:ext>
              </a:extLst>
            </p:cNvPr>
            <p:cNvSpPr txBox="1"/>
            <p:nvPr/>
          </p:nvSpPr>
          <p:spPr>
            <a:xfrm>
              <a:off x="766" y="680396"/>
              <a:ext cx="2990637" cy="17943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panose="020F0502020204030204" pitchFamily="34" charset="0"/>
                  <a:cs typeface="Calibri" panose="020F0502020204030204" pitchFamily="34" charset="0"/>
                </a:rPr>
                <a:t>Avoir une moyenne élevée dans 2 UE :</a:t>
              </a:r>
            </a:p>
            <a:p>
              <a:pPr marL="342900" lvl="0" indent="-342900" algn="ctr" defTabSz="889000">
                <a:lnSpc>
                  <a:spcPct val="90000"/>
                </a:lnSpc>
                <a:spcBef>
                  <a:spcPct val="0"/>
                </a:spcBef>
                <a:spcAft>
                  <a:spcPct val="35000"/>
                </a:spcAft>
                <a:buFontTx/>
                <a:buChar char="-"/>
              </a:pPr>
              <a:r>
                <a:rPr lang="fr-FR" sz="2000" dirty="0">
                  <a:latin typeface="Calibri" panose="020F0502020204030204" pitchFamily="34" charset="0"/>
                  <a:cs typeface="Calibri" panose="020F0502020204030204" pitchFamily="34" charset="0"/>
                </a:rPr>
                <a:t>UE sur l’intervention en activité physique et sportive</a:t>
              </a:r>
            </a:p>
            <a:p>
              <a:pPr marL="342900" lvl="0" indent="-342900" algn="ctr" defTabSz="889000">
                <a:lnSpc>
                  <a:spcPct val="90000"/>
                </a:lnSpc>
                <a:spcBef>
                  <a:spcPct val="0"/>
                </a:spcBef>
                <a:spcAft>
                  <a:spcPct val="35000"/>
                </a:spcAft>
                <a:buFontTx/>
                <a:buChar char="-"/>
              </a:pPr>
              <a:r>
                <a:rPr lang="fr-FR" sz="2000" kern="1200" dirty="0">
                  <a:latin typeface="Calibri" panose="020F0502020204030204" pitchFamily="34" charset="0"/>
                  <a:cs typeface="Calibri" panose="020F0502020204030204" pitchFamily="34" charset="0"/>
                </a:rPr>
                <a:t>UE </a:t>
              </a:r>
              <a:r>
                <a:rPr lang="fr-FR" sz="2000" dirty="0">
                  <a:latin typeface="Calibri" panose="020F0502020204030204" pitchFamily="34" charset="0"/>
                  <a:cs typeface="Calibri" panose="020F0502020204030204" pitchFamily="34" charset="0"/>
                </a:rPr>
                <a:t>en </a:t>
              </a:r>
              <a:r>
                <a:rPr lang="fr-FR" sz="2000" kern="1200" dirty="0">
                  <a:latin typeface="Calibri" panose="020F0502020204030204" pitchFamily="34" charset="0"/>
                  <a:cs typeface="Calibri" panose="020F0502020204030204" pitchFamily="34" charset="0"/>
                </a:rPr>
                <a:t>Psychologie du Sport</a:t>
              </a:r>
            </a:p>
          </p:txBody>
        </p:sp>
      </p:grpSp>
      <p:grpSp>
        <p:nvGrpSpPr>
          <p:cNvPr id="7" name="Groupe 6">
            <a:extLst>
              <a:ext uri="{FF2B5EF4-FFF2-40B4-BE49-F238E27FC236}">
                <a16:creationId xmlns:a16="http://schemas.microsoft.com/office/drawing/2014/main" id="{972C8EBB-32EE-D646-B666-B2A989329EB0}"/>
              </a:ext>
            </a:extLst>
          </p:cNvPr>
          <p:cNvGrpSpPr/>
          <p:nvPr/>
        </p:nvGrpSpPr>
        <p:grpSpPr>
          <a:xfrm>
            <a:off x="-24320" y="3284984"/>
            <a:ext cx="3816064" cy="3384376"/>
            <a:chOff x="0" y="739749"/>
            <a:chExt cx="6281873" cy="3769123"/>
          </a:xfrm>
        </p:grpSpPr>
        <p:sp>
          <p:nvSpPr>
            <p:cNvPr id="8" name="Rectangle 7">
              <a:extLst>
                <a:ext uri="{FF2B5EF4-FFF2-40B4-BE49-F238E27FC236}">
                  <a16:creationId xmlns:a16="http://schemas.microsoft.com/office/drawing/2014/main" id="{62DD250C-17D8-D846-92A0-EFF6FD542E9E}"/>
                </a:ext>
              </a:extLst>
            </p:cNvPr>
            <p:cNvSpPr/>
            <p:nvPr/>
          </p:nvSpPr>
          <p:spPr>
            <a:xfrm>
              <a:off x="0" y="739749"/>
              <a:ext cx="6281873" cy="3769123"/>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ZoneTexte 8">
              <a:extLst>
                <a:ext uri="{FF2B5EF4-FFF2-40B4-BE49-F238E27FC236}">
                  <a16:creationId xmlns:a16="http://schemas.microsoft.com/office/drawing/2014/main" id="{34E87FF1-D608-6846-B9AA-0B3FA477B1DA}"/>
                </a:ext>
              </a:extLst>
            </p:cNvPr>
            <p:cNvSpPr txBox="1"/>
            <p:nvPr/>
          </p:nvSpPr>
          <p:spPr>
            <a:xfrm>
              <a:off x="0" y="739749"/>
              <a:ext cx="6281873" cy="3769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fr-FR" sz="2000" kern="1200" dirty="0">
                <a:latin typeface="Calibri" panose="020F0502020204030204" pitchFamily="34" charset="0"/>
                <a:cs typeface="Calibri" panose="020F0502020204030204" pitchFamily="34" charset="0"/>
              </a:endParaRPr>
            </a:p>
          </p:txBody>
        </p:sp>
      </p:grpSp>
      <p:sp>
        <p:nvSpPr>
          <p:cNvPr id="10" name="Rectangle 9">
            <a:extLst>
              <a:ext uri="{FF2B5EF4-FFF2-40B4-BE49-F238E27FC236}">
                <a16:creationId xmlns:a16="http://schemas.microsoft.com/office/drawing/2014/main" id="{FE76197B-4831-6C4F-96B4-69EB8CFD6B6A}"/>
              </a:ext>
            </a:extLst>
          </p:cNvPr>
          <p:cNvSpPr/>
          <p:nvPr/>
        </p:nvSpPr>
        <p:spPr bwMode="auto">
          <a:xfrm>
            <a:off x="5360067" y="1173091"/>
            <a:ext cx="1471878" cy="769441"/>
          </a:xfrm>
          <a:prstGeom prst="rect">
            <a:avLst/>
          </a:prstGeom>
        </p:spPr>
        <p:txBody>
          <a:bodyPr wrap="none">
            <a:spAutoFit/>
          </a:bodyPr>
          <a:lstStyle/>
          <a:p>
            <a:pPr algn="ctr"/>
            <a:r>
              <a:rPr lang="fr-FR" sz="4400" b="1" dirty="0">
                <a:solidFill>
                  <a:schemeClr val="bg1"/>
                </a:solidFill>
                <a:latin typeface="Ink Free" panose="03080402000500000000" pitchFamily="66" charset="0"/>
              </a:rPr>
              <a:t>PASS</a:t>
            </a:r>
          </a:p>
        </p:txBody>
      </p:sp>
      <p:sp>
        <p:nvSpPr>
          <p:cNvPr id="16" name="ZoneTexte 15">
            <a:extLst>
              <a:ext uri="{FF2B5EF4-FFF2-40B4-BE49-F238E27FC236}">
                <a16:creationId xmlns:a16="http://schemas.microsoft.com/office/drawing/2014/main" id="{F5B5E051-52AB-984E-B032-4D6FAA4A1E4B}"/>
              </a:ext>
            </a:extLst>
          </p:cNvPr>
          <p:cNvSpPr txBox="1"/>
          <p:nvPr/>
        </p:nvSpPr>
        <p:spPr>
          <a:xfrm>
            <a:off x="233554" y="3404232"/>
            <a:ext cx="2994952" cy="3170099"/>
          </a:xfrm>
          <a:prstGeom prst="rect">
            <a:avLst/>
          </a:prstGeom>
          <a:noFill/>
        </p:spPr>
        <p:txBody>
          <a:bodyPr wrap="square" rtlCol="0">
            <a:spAutoFit/>
          </a:bodyPr>
          <a:lstStyle/>
          <a:p>
            <a:pPr algn="ctr" defTabSz="685800" eaLnBrk="0" fontAlgn="base" hangingPunct="0">
              <a:spcBef>
                <a:spcPct val="0"/>
              </a:spcBef>
              <a:spcAft>
                <a:spcPct val="0"/>
              </a:spcAft>
            </a:pPr>
            <a:r>
              <a:rPr lang="fr-FR" sz="2000" dirty="0">
                <a:solidFill>
                  <a:srgbClr val="000000"/>
                </a:solidFill>
                <a:latin typeface="Arial" charset="0"/>
                <a:ea typeface="ＭＳ Ｐゴシック" charset="-128"/>
              </a:rPr>
              <a:t>Si échec au concours en PASS avec validation de l’année (1</a:t>
            </a:r>
            <a:r>
              <a:rPr lang="fr-FR" sz="2000" baseline="30000" dirty="0">
                <a:solidFill>
                  <a:srgbClr val="000000"/>
                </a:solidFill>
                <a:latin typeface="Arial" charset="0"/>
                <a:ea typeface="ＭＳ Ｐゴシック" charset="-128"/>
              </a:rPr>
              <a:t>ère</a:t>
            </a:r>
            <a:r>
              <a:rPr lang="fr-FR" sz="2000" dirty="0">
                <a:solidFill>
                  <a:srgbClr val="000000"/>
                </a:solidFill>
                <a:latin typeface="Arial" charset="0"/>
                <a:ea typeface="ＭＳ Ｐゴシック" charset="-128"/>
              </a:rPr>
              <a:t> ou 2</a:t>
            </a:r>
            <a:r>
              <a:rPr lang="fr-FR" sz="2000" baseline="30000" dirty="0">
                <a:solidFill>
                  <a:srgbClr val="000000"/>
                </a:solidFill>
                <a:latin typeface="Arial" charset="0"/>
                <a:ea typeface="ＭＳ Ｐゴシック" charset="-128"/>
              </a:rPr>
              <a:t>ème</a:t>
            </a:r>
            <a:r>
              <a:rPr lang="fr-FR" sz="2000" dirty="0">
                <a:solidFill>
                  <a:srgbClr val="000000"/>
                </a:solidFill>
                <a:latin typeface="Arial" charset="0"/>
                <a:ea typeface="ＭＳ Ｐゴシック" charset="-128"/>
              </a:rPr>
              <a:t> session) et moyenne aux </a:t>
            </a:r>
            <a:r>
              <a:rPr lang="fr-FR" sz="2000" dirty="0" err="1">
                <a:solidFill>
                  <a:srgbClr val="000000"/>
                </a:solidFill>
                <a:latin typeface="Arial" charset="0"/>
                <a:ea typeface="ＭＳ Ｐゴシック" charset="-128"/>
              </a:rPr>
              <a:t>UEs</a:t>
            </a:r>
            <a:r>
              <a:rPr lang="fr-FR" sz="2000" dirty="0">
                <a:solidFill>
                  <a:srgbClr val="000000"/>
                </a:solidFill>
                <a:latin typeface="Arial" charset="0"/>
                <a:ea typeface="ＭＳ Ｐゴシック" charset="-128"/>
              </a:rPr>
              <a:t> de l’option, admission d’office en STAPS LAS en L2 pour retenter le concours, sans avoir le CU « option santé »</a:t>
            </a:r>
            <a:endParaRPr lang="fr-FR" sz="1200" dirty="0">
              <a:solidFill>
                <a:srgbClr val="000000"/>
              </a:solidFill>
              <a:latin typeface="Arial" charset="0"/>
              <a:ea typeface="ＭＳ Ｐゴシック" charset="-128"/>
            </a:endParaRPr>
          </a:p>
        </p:txBody>
      </p:sp>
      <p:grpSp>
        <p:nvGrpSpPr>
          <p:cNvPr id="17" name="Groupe 16">
            <a:extLst>
              <a:ext uri="{FF2B5EF4-FFF2-40B4-BE49-F238E27FC236}">
                <a16:creationId xmlns:a16="http://schemas.microsoft.com/office/drawing/2014/main" id="{BECE7569-7974-D744-BE49-76B4237CF2B3}"/>
              </a:ext>
            </a:extLst>
          </p:cNvPr>
          <p:cNvGrpSpPr/>
          <p:nvPr/>
        </p:nvGrpSpPr>
        <p:grpSpPr>
          <a:xfrm>
            <a:off x="9060251" y="789548"/>
            <a:ext cx="2990638" cy="1883261"/>
            <a:chOff x="387248" y="1751"/>
            <a:chExt cx="2622560" cy="1573535"/>
          </a:xfrm>
        </p:grpSpPr>
        <p:sp>
          <p:nvSpPr>
            <p:cNvPr id="18" name="Rectangle 17">
              <a:extLst>
                <a:ext uri="{FF2B5EF4-FFF2-40B4-BE49-F238E27FC236}">
                  <a16:creationId xmlns:a16="http://schemas.microsoft.com/office/drawing/2014/main" id="{2CE1EE08-8948-644C-9046-E544552BCB22}"/>
                </a:ext>
              </a:extLst>
            </p:cNvPr>
            <p:cNvSpPr/>
            <p:nvPr/>
          </p:nvSpPr>
          <p:spPr>
            <a:xfrm>
              <a:off x="387249" y="1751"/>
              <a:ext cx="2622559" cy="1573535"/>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ZoneTexte 18">
              <a:extLst>
                <a:ext uri="{FF2B5EF4-FFF2-40B4-BE49-F238E27FC236}">
                  <a16:creationId xmlns:a16="http://schemas.microsoft.com/office/drawing/2014/main" id="{61CF9B1A-DE7F-494F-A33E-60B0D99AF24A}"/>
                </a:ext>
              </a:extLst>
            </p:cNvPr>
            <p:cNvSpPr txBox="1"/>
            <p:nvPr/>
          </p:nvSpPr>
          <p:spPr>
            <a:xfrm>
              <a:off x="387248" y="1751"/>
              <a:ext cx="2622559" cy="15735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kern="1200" dirty="0">
                  <a:latin typeface="Calibri" panose="020F0502020204030204" pitchFamily="34" charset="0"/>
                  <a:cs typeface="Calibri" panose="020F0502020204030204" pitchFamily="34" charset="0"/>
                </a:rPr>
                <a:t>60 étudiants concernés admis en option STAPS via </a:t>
              </a:r>
              <a:r>
                <a:rPr lang="fr-FR" kern="1200" dirty="0" err="1">
                  <a:latin typeface="Calibri" panose="020F0502020204030204" pitchFamily="34" charset="0"/>
                  <a:cs typeface="Calibri" panose="020F0502020204030204" pitchFamily="34" charset="0"/>
                </a:rPr>
                <a:t>parcoursup</a:t>
              </a:r>
              <a:endParaRPr lang="fr-FR" kern="1200" dirty="0">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r>
                <a:rPr lang="fr-FR" dirty="0">
                  <a:latin typeface="Calibri" panose="020F0502020204030204" pitchFamily="34" charset="0"/>
                  <a:cs typeface="Calibri" panose="020F0502020204030204" pitchFamily="34" charset="0"/>
                </a:rPr>
                <a:t>(Option très demandée, candidats brillants)</a:t>
              </a:r>
              <a:endParaRPr lang="fr-FR" kern="1200" dirty="0">
                <a:latin typeface="Calibri" panose="020F0502020204030204" pitchFamily="34" charset="0"/>
                <a:cs typeface="Calibri" panose="020F0502020204030204" pitchFamily="34" charset="0"/>
              </a:endParaRPr>
            </a:p>
          </p:txBody>
        </p:sp>
      </p:grpSp>
      <p:grpSp>
        <p:nvGrpSpPr>
          <p:cNvPr id="20" name="Groupe 19">
            <a:extLst>
              <a:ext uri="{FF2B5EF4-FFF2-40B4-BE49-F238E27FC236}">
                <a16:creationId xmlns:a16="http://schemas.microsoft.com/office/drawing/2014/main" id="{D1064E1C-F8FE-1142-BF20-81AF5EA2883F}"/>
              </a:ext>
            </a:extLst>
          </p:cNvPr>
          <p:cNvGrpSpPr/>
          <p:nvPr/>
        </p:nvGrpSpPr>
        <p:grpSpPr>
          <a:xfrm>
            <a:off x="1715933" y="789548"/>
            <a:ext cx="2232248" cy="1705779"/>
            <a:chOff x="0" y="739749"/>
            <a:chExt cx="6281873" cy="3769123"/>
          </a:xfrm>
        </p:grpSpPr>
        <p:sp>
          <p:nvSpPr>
            <p:cNvPr id="21" name="Rectangle 20">
              <a:extLst>
                <a:ext uri="{FF2B5EF4-FFF2-40B4-BE49-F238E27FC236}">
                  <a16:creationId xmlns:a16="http://schemas.microsoft.com/office/drawing/2014/main" id="{CB2D7F08-4148-6B49-821B-291757C101CB}"/>
                </a:ext>
              </a:extLst>
            </p:cNvPr>
            <p:cNvSpPr/>
            <p:nvPr/>
          </p:nvSpPr>
          <p:spPr>
            <a:xfrm>
              <a:off x="0" y="739749"/>
              <a:ext cx="6281873" cy="3769123"/>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ZoneTexte 21">
              <a:extLst>
                <a:ext uri="{FF2B5EF4-FFF2-40B4-BE49-F238E27FC236}">
                  <a16:creationId xmlns:a16="http://schemas.microsoft.com/office/drawing/2014/main" id="{0BBE98AB-2191-CA44-8246-4F7C2B353DAB}"/>
                </a:ext>
              </a:extLst>
            </p:cNvPr>
            <p:cNvSpPr txBox="1"/>
            <p:nvPr/>
          </p:nvSpPr>
          <p:spPr>
            <a:xfrm>
              <a:off x="0" y="739749"/>
              <a:ext cx="6281873" cy="3769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r-FR" sz="2000" kern="1200" dirty="0">
                  <a:latin typeface="Calibri" panose="020F0502020204030204" pitchFamily="34" charset="0"/>
                  <a:cs typeface="Calibri" panose="020F0502020204030204" pitchFamily="34" charset="0"/>
                </a:rPr>
                <a:t>A </a:t>
              </a:r>
              <a:r>
                <a:rPr lang="fr-FR" sz="2000" dirty="0">
                  <a:latin typeface="Calibri" panose="020F0502020204030204" pitchFamily="34" charset="0"/>
                  <a:cs typeface="Calibri" panose="020F0502020204030204" pitchFamily="34" charset="0"/>
                </a:rPr>
                <a:t>G</a:t>
              </a:r>
              <a:r>
                <a:rPr lang="fr-FR" sz="2000" kern="1200" dirty="0">
                  <a:latin typeface="Calibri" panose="020F0502020204030204" pitchFamily="34" charset="0"/>
                  <a:cs typeface="Calibri" panose="020F0502020204030204" pitchFamily="34" charset="0"/>
                </a:rPr>
                <a:t>renoble seulement</a:t>
              </a:r>
            </a:p>
          </p:txBody>
        </p:sp>
      </p:grpSp>
    </p:spTree>
    <p:extLst>
      <p:ext uri="{BB962C8B-B14F-4D97-AF65-F5344CB8AC3E}">
        <p14:creationId xmlns:p14="http://schemas.microsoft.com/office/powerpoint/2010/main" val="92841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982027" y="17642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8" name="ZoneTexte 7">
            <a:extLst>
              <a:ext uri="{FF2B5EF4-FFF2-40B4-BE49-F238E27FC236}">
                <a16:creationId xmlns:a16="http://schemas.microsoft.com/office/drawing/2014/main" id="{D7CF1384-6113-2E4D-99E8-D87FF48E0349}"/>
              </a:ext>
            </a:extLst>
          </p:cNvPr>
          <p:cNvSpPr txBox="1"/>
          <p:nvPr/>
        </p:nvSpPr>
        <p:spPr>
          <a:xfrm>
            <a:off x="384635" y="1844824"/>
            <a:ext cx="10909212" cy="4524315"/>
          </a:xfrm>
          <a:prstGeom prst="rect">
            <a:avLst/>
          </a:prstGeom>
          <a:noFill/>
        </p:spPr>
        <p:txBody>
          <a:bodyPr wrap="square" rtlCol="0">
            <a:spAutoFit/>
          </a:bodyPr>
          <a:lstStyle/>
          <a:p>
            <a:pPr algn="ctr"/>
            <a:r>
              <a:rPr lang="fr-FR" sz="2400" b="1" u="sng" dirty="0"/>
              <a:t>Conseils aux bacheliers </a:t>
            </a:r>
            <a:r>
              <a:rPr lang="fr-FR" sz="2400" b="1" dirty="0"/>
              <a:t>:</a:t>
            </a:r>
          </a:p>
          <a:p>
            <a:pPr marL="342900" indent="-342900" algn="ctr">
              <a:buFontTx/>
              <a:buChar char="-"/>
            </a:pPr>
            <a:endParaRPr lang="fr-FR" sz="2400" b="1" dirty="0"/>
          </a:p>
          <a:p>
            <a:pPr marL="342900" indent="-342900" algn="ctr">
              <a:buFontTx/>
              <a:buChar char="-"/>
            </a:pPr>
            <a:r>
              <a:rPr lang="fr-FR" sz="2400" b="1" dirty="0"/>
              <a:t>Postuler en PASS avec plusieurs options</a:t>
            </a:r>
          </a:p>
          <a:p>
            <a:pPr marL="342900" indent="-342900" algn="ctr">
              <a:buFontTx/>
              <a:buChar char="-"/>
            </a:pPr>
            <a:endParaRPr lang="fr-FR" sz="2400" b="1" dirty="0"/>
          </a:p>
          <a:p>
            <a:pPr marL="342900" indent="-342900" algn="ctr">
              <a:buFontTx/>
              <a:buChar char="-"/>
            </a:pPr>
            <a:r>
              <a:rPr lang="fr-FR" sz="2400" b="1" dirty="0"/>
              <a:t>Postuler dans Plusieurs LAS (STAPS, Bio, Droit, etc…)</a:t>
            </a:r>
          </a:p>
          <a:p>
            <a:pPr algn="ctr"/>
            <a:endParaRPr lang="fr-FR" sz="2400" b="1" dirty="0"/>
          </a:p>
          <a:p>
            <a:pPr marL="342900" indent="-342900" algn="ctr">
              <a:buFontTx/>
              <a:buChar char="-"/>
            </a:pPr>
            <a:r>
              <a:rPr lang="fr-FR" sz="2400" b="1" dirty="0"/>
              <a:t>Bien réfléchir aux conditions d’une STAPS LAS 2 en cas d’échec au concours en PASS</a:t>
            </a:r>
          </a:p>
          <a:p>
            <a:pPr algn="ctr"/>
            <a:r>
              <a:rPr lang="fr-FR" sz="2400" dirty="0"/>
              <a:t>Les étudiants poursuivant en STAPS LAS 2 vivront l’intégralité de la maquette STAPS (technologies sportives, sciences humaines, etc…). Une sensibilité à l’activité physique est importante pour bien vivre la formation. </a:t>
            </a:r>
          </a:p>
          <a:p>
            <a:pPr algn="ctr"/>
            <a:endParaRPr lang="fr-FR" sz="2400" b="1" dirty="0"/>
          </a:p>
        </p:txBody>
      </p:sp>
      <p:sp>
        <p:nvSpPr>
          <p:cNvPr id="9" name="Titre 2">
            <a:extLst>
              <a:ext uri="{FF2B5EF4-FFF2-40B4-BE49-F238E27FC236}">
                <a16:creationId xmlns:a16="http://schemas.microsoft.com/office/drawing/2014/main" id="{F00FFA52-8DFD-9C45-A5AF-5B2FBA5C3E64}"/>
              </a:ext>
            </a:extLst>
          </p:cNvPr>
          <p:cNvSpPr txBox="1">
            <a:spLocks/>
          </p:cNvSpPr>
          <p:nvPr/>
        </p:nvSpPr>
        <p:spPr>
          <a:xfrm>
            <a:off x="609600" y="653413"/>
            <a:ext cx="10972800" cy="114300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E74610"/>
                </a:solidFill>
                <a:latin typeface="Verdana" panose="020B0604030504040204" pitchFamily="34" charset="0"/>
                <a:ea typeface="Verdana" panose="020B0604030504040204" pitchFamily="34" charset="0"/>
                <a:cs typeface="Verdana" panose="020B0604030504040204" pitchFamily="34" charset="0"/>
              </a:rPr>
              <a:t>Quels vœux faire sur Parcours Sup ?</a:t>
            </a:r>
          </a:p>
        </p:txBody>
      </p:sp>
    </p:spTree>
    <p:extLst>
      <p:ext uri="{BB962C8B-B14F-4D97-AF65-F5344CB8AC3E}">
        <p14:creationId xmlns:p14="http://schemas.microsoft.com/office/powerpoint/2010/main" val="814837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982027" y="1764244"/>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5" name="ZoneTexte 4">
            <a:extLst>
              <a:ext uri="{FF2B5EF4-FFF2-40B4-BE49-F238E27FC236}">
                <a16:creationId xmlns:a16="http://schemas.microsoft.com/office/drawing/2014/main" id="{D775CC2E-89E5-3542-BBAF-9FD062F997DF}"/>
              </a:ext>
            </a:extLst>
          </p:cNvPr>
          <p:cNvSpPr txBox="1"/>
          <p:nvPr/>
        </p:nvSpPr>
        <p:spPr>
          <a:xfrm>
            <a:off x="205136" y="2586077"/>
            <a:ext cx="4968552" cy="1685846"/>
          </a:xfrm>
          <a:prstGeom prst="rect">
            <a:avLst/>
          </a:prstGeom>
          <a:solidFill>
            <a:schemeClr val="bg1">
              <a:lumMod val="95000"/>
            </a:schemeClr>
          </a:solidFill>
          <a:ln w="38100">
            <a:solidFill>
              <a:srgbClr val="E84610"/>
            </a:solidFill>
          </a:ln>
        </p:spPr>
        <p:txBody>
          <a:bodyPr wrap="square" rtlCol="0">
            <a:spAutoFit/>
          </a:bodyPr>
          <a:lstStyle/>
          <a:p>
            <a:pPr>
              <a:lnSpc>
                <a:spcPct val="150000"/>
              </a:lnSpc>
            </a:pPr>
            <a:r>
              <a:rPr lang="fr-FR" sz="2400" b="1" dirty="0">
                <a:solidFill>
                  <a:srgbClr val="E84610"/>
                </a:solidFill>
              </a:rPr>
              <a:t>Possibilité de valider sa L1 STAPS Classique la même année</a:t>
            </a:r>
          </a:p>
        </p:txBody>
      </p:sp>
      <p:sp>
        <p:nvSpPr>
          <p:cNvPr id="9" name="ZoneTexte 8">
            <a:extLst>
              <a:ext uri="{FF2B5EF4-FFF2-40B4-BE49-F238E27FC236}">
                <a16:creationId xmlns:a16="http://schemas.microsoft.com/office/drawing/2014/main" id="{7D3D590F-4797-044F-A641-A2863D299349}"/>
              </a:ext>
            </a:extLst>
          </p:cNvPr>
          <p:cNvSpPr txBox="1"/>
          <p:nvPr/>
        </p:nvSpPr>
        <p:spPr>
          <a:xfrm>
            <a:off x="5578152" y="2009537"/>
            <a:ext cx="6408712" cy="1569660"/>
          </a:xfrm>
          <a:prstGeom prst="rect">
            <a:avLst/>
          </a:prstGeom>
          <a:noFill/>
        </p:spPr>
        <p:txBody>
          <a:bodyPr wrap="square" rtlCol="0">
            <a:spAutoFit/>
          </a:bodyPr>
          <a:lstStyle/>
          <a:p>
            <a:pPr marL="342900" indent="-342900">
              <a:buFontTx/>
              <a:buChar char="-"/>
            </a:pPr>
            <a:r>
              <a:rPr lang="fr-FR" sz="2400" dirty="0"/>
              <a:t>Suivre les cours et valider son semestre 2 en STAPS Classique</a:t>
            </a:r>
          </a:p>
          <a:p>
            <a:pPr marL="342900" indent="-342900">
              <a:buFontTx/>
              <a:buChar char="-"/>
            </a:pPr>
            <a:r>
              <a:rPr lang="fr-FR" sz="2400" dirty="0"/>
              <a:t>Valider son semestre 1 (en session 2)</a:t>
            </a:r>
          </a:p>
          <a:p>
            <a:endParaRPr lang="fr-FR" sz="2400" b="1" dirty="0"/>
          </a:p>
        </p:txBody>
      </p:sp>
      <p:sp>
        <p:nvSpPr>
          <p:cNvPr id="10" name="ZoneTexte 9">
            <a:extLst>
              <a:ext uri="{FF2B5EF4-FFF2-40B4-BE49-F238E27FC236}">
                <a16:creationId xmlns:a16="http://schemas.microsoft.com/office/drawing/2014/main" id="{0B62C0E3-B794-C144-8CE1-FC6F7C00BC12}"/>
              </a:ext>
            </a:extLst>
          </p:cNvPr>
          <p:cNvSpPr txBox="1"/>
          <p:nvPr/>
        </p:nvSpPr>
        <p:spPr>
          <a:xfrm>
            <a:off x="5303911" y="3258235"/>
            <a:ext cx="6464019" cy="1127360"/>
          </a:xfrm>
          <a:prstGeom prst="rect">
            <a:avLst/>
          </a:prstGeom>
          <a:solidFill>
            <a:schemeClr val="bg1">
              <a:lumMod val="95000"/>
            </a:schemeClr>
          </a:solidFill>
          <a:ln w="38100">
            <a:solidFill>
              <a:srgbClr val="E84610"/>
            </a:solidFill>
          </a:ln>
        </p:spPr>
        <p:txBody>
          <a:bodyPr wrap="square" rtlCol="0">
            <a:spAutoFit/>
          </a:bodyPr>
          <a:lstStyle/>
          <a:p>
            <a:pPr>
              <a:lnSpc>
                <a:spcPct val="150000"/>
              </a:lnSpc>
            </a:pPr>
            <a:r>
              <a:rPr lang="fr-FR" sz="2400" b="1" dirty="0">
                <a:solidFill>
                  <a:srgbClr val="E84610"/>
                </a:solidFill>
              </a:rPr>
              <a:t>Inscription impossible au concours kiné via STAPS Classique et au concours STAPS LAS 1</a:t>
            </a:r>
          </a:p>
        </p:txBody>
      </p:sp>
      <p:sp>
        <p:nvSpPr>
          <p:cNvPr id="11" name="ZoneTexte 10">
            <a:extLst>
              <a:ext uri="{FF2B5EF4-FFF2-40B4-BE49-F238E27FC236}">
                <a16:creationId xmlns:a16="http://schemas.microsoft.com/office/drawing/2014/main" id="{6939234C-4710-9C44-8683-1B934AAAA409}"/>
              </a:ext>
            </a:extLst>
          </p:cNvPr>
          <p:cNvSpPr txBox="1"/>
          <p:nvPr/>
        </p:nvSpPr>
        <p:spPr>
          <a:xfrm>
            <a:off x="270248" y="5056443"/>
            <a:ext cx="9806880" cy="577850"/>
          </a:xfrm>
          <a:prstGeom prst="rect">
            <a:avLst/>
          </a:prstGeom>
          <a:solidFill>
            <a:schemeClr val="bg1">
              <a:lumMod val="95000"/>
            </a:schemeClr>
          </a:solidFill>
          <a:ln w="38100">
            <a:solidFill>
              <a:srgbClr val="E84610"/>
            </a:solidFill>
          </a:ln>
        </p:spPr>
        <p:txBody>
          <a:bodyPr wrap="square" rtlCol="0">
            <a:spAutoFit/>
          </a:bodyPr>
          <a:lstStyle/>
          <a:p>
            <a:pPr>
              <a:lnSpc>
                <a:spcPct val="150000"/>
              </a:lnSpc>
            </a:pPr>
            <a:r>
              <a:rPr lang="fr-FR" sz="2400" b="1" dirty="0">
                <a:solidFill>
                  <a:srgbClr val="E84610"/>
                </a:solidFill>
              </a:rPr>
              <a:t>Inscription possible en STAPS LAS 2, l’année d’après</a:t>
            </a:r>
          </a:p>
        </p:txBody>
      </p:sp>
      <p:sp>
        <p:nvSpPr>
          <p:cNvPr id="12" name="ZoneTexte 11">
            <a:extLst>
              <a:ext uri="{FF2B5EF4-FFF2-40B4-BE49-F238E27FC236}">
                <a16:creationId xmlns:a16="http://schemas.microsoft.com/office/drawing/2014/main" id="{10BFBCAB-9EA8-7C45-A3E7-B1A14B58A697}"/>
              </a:ext>
            </a:extLst>
          </p:cNvPr>
          <p:cNvSpPr txBox="1"/>
          <p:nvPr/>
        </p:nvSpPr>
        <p:spPr>
          <a:xfrm>
            <a:off x="1671748" y="5898616"/>
            <a:ext cx="10225136" cy="830997"/>
          </a:xfrm>
          <a:prstGeom prst="rect">
            <a:avLst/>
          </a:prstGeom>
          <a:solidFill>
            <a:schemeClr val="bg1">
              <a:lumMod val="95000"/>
            </a:schemeClr>
          </a:solidFill>
          <a:ln w="38100">
            <a:solidFill>
              <a:srgbClr val="E84610"/>
            </a:solidFill>
          </a:ln>
        </p:spPr>
        <p:txBody>
          <a:bodyPr wrap="square" rtlCol="0">
            <a:spAutoFit/>
          </a:bodyPr>
          <a:lstStyle/>
          <a:p>
            <a:r>
              <a:rPr lang="fr-FR" sz="2400" dirty="0">
                <a:solidFill>
                  <a:srgbClr val="000000"/>
                </a:solidFill>
                <a:latin typeface="arial" panose="020B0604020202020204" pitchFamily="34" charset="0"/>
              </a:rPr>
              <a:t>Vidéos de présentation sous forme de "</a:t>
            </a:r>
            <a:r>
              <a:rPr lang="fr-FR" sz="2400" dirty="0" err="1">
                <a:solidFill>
                  <a:srgbClr val="000000"/>
                </a:solidFill>
                <a:latin typeface="arial" panose="020B0604020202020204" pitchFamily="34" charset="0"/>
              </a:rPr>
              <a:t>screencast</a:t>
            </a:r>
            <a:r>
              <a:rPr lang="fr-FR" sz="2400" dirty="0">
                <a:solidFill>
                  <a:srgbClr val="000000"/>
                </a:solidFill>
                <a:latin typeface="arial" panose="020B0604020202020204" pitchFamily="34" charset="0"/>
              </a:rPr>
              <a:t>" sur notre chaine </a:t>
            </a:r>
            <a:r>
              <a:rPr lang="fr-FR" sz="2400" dirty="0" err="1">
                <a:solidFill>
                  <a:srgbClr val="000000"/>
                </a:solidFill>
                <a:latin typeface="arial" panose="020B0604020202020204" pitchFamily="34" charset="0"/>
              </a:rPr>
              <a:t>youtube</a:t>
            </a:r>
            <a:r>
              <a:rPr lang="fr-FR" sz="2400" dirty="0">
                <a:solidFill>
                  <a:srgbClr val="000000"/>
                </a:solidFill>
                <a:latin typeface="arial" panose="020B0604020202020204" pitchFamily="34" charset="0"/>
              </a:rPr>
              <a:t> : </a:t>
            </a:r>
            <a:r>
              <a:rPr lang="fr-FR" sz="2400" dirty="0">
                <a:solidFill>
                  <a:srgbClr val="000000"/>
                </a:solidFill>
                <a:latin typeface="arial" panose="020B0604020202020204" pitchFamily="34" charset="0"/>
                <a:hlinkClick r:id="rId3"/>
              </a:rPr>
              <a:t>https://www.youtube.com/channel/UC92pJ4d69gdcaAjaLXziwBg</a:t>
            </a:r>
            <a:endParaRPr lang="fr-FR" sz="2400" dirty="0">
              <a:solidFill>
                <a:srgbClr val="000000"/>
              </a:solidFill>
              <a:latin typeface="arial" panose="020B0604020202020204" pitchFamily="34" charset="0"/>
            </a:endParaRPr>
          </a:p>
        </p:txBody>
      </p:sp>
      <p:sp>
        <p:nvSpPr>
          <p:cNvPr id="13" name="Titre 2">
            <a:extLst>
              <a:ext uri="{FF2B5EF4-FFF2-40B4-BE49-F238E27FC236}">
                <a16:creationId xmlns:a16="http://schemas.microsoft.com/office/drawing/2014/main" id="{470F59C6-4829-F94A-845F-1F1A7E68D633}"/>
              </a:ext>
            </a:extLst>
          </p:cNvPr>
          <p:cNvSpPr txBox="1">
            <a:spLocks/>
          </p:cNvSpPr>
          <p:nvPr/>
        </p:nvSpPr>
        <p:spPr>
          <a:xfrm>
            <a:off x="609600" y="198438"/>
            <a:ext cx="10972800" cy="114300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rgbClr val="E74610"/>
                </a:solidFill>
                <a:latin typeface="Verdana" panose="020B0604030504040204" pitchFamily="34" charset="0"/>
                <a:ea typeface="Verdana" panose="020B0604030504040204" pitchFamily="34" charset="0"/>
                <a:cs typeface="Verdana" panose="020B0604030504040204" pitchFamily="34" charset="0"/>
              </a:rPr>
              <a:t>Cas d’une réorientation en cours d’année : </a:t>
            </a:r>
            <a:br>
              <a:rPr lang="fr-FR" sz="3600"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sz="3600" dirty="0">
                <a:solidFill>
                  <a:srgbClr val="E74610"/>
                </a:solidFill>
                <a:latin typeface="Verdana" panose="020B0604030504040204" pitchFamily="34" charset="0"/>
                <a:ea typeface="Verdana" panose="020B0604030504040204" pitchFamily="34" charset="0"/>
                <a:cs typeface="Verdana" panose="020B0604030504040204" pitchFamily="34" charset="0"/>
              </a:rPr>
              <a:t>De PASS Vers STAPS</a:t>
            </a:r>
          </a:p>
        </p:txBody>
      </p:sp>
    </p:spTree>
    <p:extLst>
      <p:ext uri="{BB962C8B-B14F-4D97-AF65-F5344CB8AC3E}">
        <p14:creationId xmlns:p14="http://schemas.microsoft.com/office/powerpoint/2010/main" val="95454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534214"/>
            <a:ext cx="9181288" cy="923526"/>
          </a:xfrm>
          <a:prstGeom prst="rect">
            <a:avLst/>
          </a:prstGeom>
        </p:spPr>
        <p:txBody>
          <a:bodyPr>
            <a:normAutofit/>
          </a:bodyPr>
          <a:lstStyle/>
          <a:p>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Vie étudiante et associative</a:t>
            </a:r>
          </a:p>
        </p:txBody>
      </p:sp>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1006062" y="1326922"/>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5" name="ZoneTexte 4">
            <a:extLst>
              <a:ext uri="{FF2B5EF4-FFF2-40B4-BE49-F238E27FC236}">
                <a16:creationId xmlns:a16="http://schemas.microsoft.com/office/drawing/2014/main" id="{5340A658-04F3-4F10-AB17-9A66639EFB11}"/>
              </a:ext>
            </a:extLst>
          </p:cNvPr>
          <p:cNvSpPr txBox="1"/>
          <p:nvPr/>
        </p:nvSpPr>
        <p:spPr>
          <a:xfrm>
            <a:off x="3101497" y="1594346"/>
            <a:ext cx="6735365" cy="3170099"/>
          </a:xfrm>
          <a:prstGeom prst="rect">
            <a:avLst/>
          </a:prstGeom>
          <a:noFill/>
        </p:spPr>
        <p:txBody>
          <a:bodyPr wrap="square" rtlCol="0">
            <a:spAutoFit/>
          </a:bodyPr>
          <a:lstStyle/>
          <a:p>
            <a:r>
              <a:rPr lang="fr-FR" sz="2000" b="1" dirty="0">
                <a:solidFill>
                  <a:srgbClr val="202C41"/>
                </a:solidFill>
                <a:latin typeface="Verdana" panose="020B0604030504040204" pitchFamily="34" charset="0"/>
                <a:ea typeface="Verdana" panose="020B0604030504040204" pitchFamily="34" charset="0"/>
              </a:rPr>
              <a:t>Le Bureau des Etudiants de l’UFR STAPS</a:t>
            </a:r>
          </a:p>
          <a:p>
            <a:endParaRPr lang="fr-FR" sz="2000" b="1" dirty="0">
              <a:solidFill>
                <a:srgbClr val="202C4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r-FR" sz="2000" b="1" dirty="0">
                <a:solidFill>
                  <a:srgbClr val="202C41"/>
                </a:solidFill>
                <a:latin typeface="Verdana" panose="020B0604030504040204" pitchFamily="34" charset="0"/>
                <a:ea typeface="Verdana" panose="020B0604030504040204" pitchFamily="34" charset="0"/>
              </a:rPr>
              <a:t>Evènements, intégration, partenariats…</a:t>
            </a:r>
          </a:p>
          <a:p>
            <a:pPr marL="285750" indent="-285750">
              <a:buFont typeface="Arial" panose="020B0604020202020204" pitchFamily="34" charset="0"/>
              <a:buChar char="•"/>
            </a:pPr>
            <a:endParaRPr lang="fr-FR" sz="2000" b="1" dirty="0">
              <a:solidFill>
                <a:srgbClr val="202C4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r-FR" sz="2000" b="1" dirty="0">
                <a:solidFill>
                  <a:srgbClr val="202C41"/>
                </a:solidFill>
                <a:latin typeface="Verdana" panose="020B0604030504040204" pitchFamily="34" charset="0"/>
                <a:ea typeface="Verdana" panose="020B0604030504040204" pitchFamily="34" charset="0"/>
              </a:rPr>
              <a:t>Contacts via les réseaux sociaux (Instagram et Facebook) : @</a:t>
            </a:r>
            <a:r>
              <a:rPr lang="fr-FR" sz="2000" b="1" dirty="0" err="1">
                <a:solidFill>
                  <a:srgbClr val="202C41"/>
                </a:solidFill>
                <a:latin typeface="Verdana" panose="020B0604030504040204" pitchFamily="34" charset="0"/>
                <a:ea typeface="Verdana" panose="020B0604030504040204" pitchFamily="34" charset="0"/>
              </a:rPr>
              <a:t>bdestapsgrenoble</a:t>
            </a:r>
            <a:r>
              <a:rPr lang="fr-FR" sz="2000" b="1" dirty="0">
                <a:solidFill>
                  <a:srgbClr val="202C41"/>
                </a:solidFill>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endParaRPr lang="fr-FR" sz="2000" b="1" dirty="0">
              <a:solidFill>
                <a:srgbClr val="202C4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r-FR" sz="2000" b="1" dirty="0">
                <a:solidFill>
                  <a:srgbClr val="202C41"/>
                </a:solidFill>
                <a:latin typeface="Verdana" panose="020B0604030504040204" pitchFamily="34" charset="0"/>
                <a:ea typeface="Verdana" panose="020B0604030504040204" pitchFamily="34" charset="0"/>
              </a:rPr>
              <a:t>Le VUC (pratique associative de l’escalade et la musculation, sur le site de vos études)</a:t>
            </a:r>
          </a:p>
        </p:txBody>
      </p:sp>
      <p:pic>
        <p:nvPicPr>
          <p:cNvPr id="1025" name="Picture 1" descr="page1image26306304">
            <a:extLst>
              <a:ext uri="{FF2B5EF4-FFF2-40B4-BE49-F238E27FC236}">
                <a16:creationId xmlns:a16="http://schemas.microsoft.com/office/drawing/2014/main" id="{765F2FC7-1AD5-A648-B902-367AB5C15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78" y="3243943"/>
            <a:ext cx="3248596" cy="324859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6583D3DD-5B55-F74E-8E27-8CDF9083B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4376" y="4764445"/>
            <a:ext cx="2093555" cy="2093555"/>
          </a:xfrm>
          <a:prstGeom prst="rect">
            <a:avLst/>
          </a:prstGeom>
        </p:spPr>
      </p:pic>
      <p:pic>
        <p:nvPicPr>
          <p:cNvPr id="11" name="Image 10">
            <a:extLst>
              <a:ext uri="{FF2B5EF4-FFF2-40B4-BE49-F238E27FC236}">
                <a16:creationId xmlns:a16="http://schemas.microsoft.com/office/drawing/2014/main" id="{9B6F9D9B-E28A-0D45-A9D4-0D4F59CD3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4703" y="397607"/>
            <a:ext cx="2557547" cy="1196739"/>
          </a:xfrm>
          <a:prstGeom prst="rect">
            <a:avLst/>
          </a:prstGeom>
        </p:spPr>
      </p:pic>
    </p:spTree>
    <p:extLst>
      <p:ext uri="{BB962C8B-B14F-4D97-AF65-F5344CB8AC3E}">
        <p14:creationId xmlns:p14="http://schemas.microsoft.com/office/powerpoint/2010/main" val="70233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5351235-9CCA-244B-A724-7CDFFC6EEB9F}"/>
              </a:ext>
            </a:extLst>
          </p:cNvPr>
          <p:cNvPicPr>
            <a:picLocks noChangeAspect="1"/>
          </p:cNvPicPr>
          <p:nvPr/>
        </p:nvPicPr>
        <p:blipFill>
          <a:blip r:embed="rId2"/>
          <a:stretch>
            <a:fillRect/>
          </a:stretch>
        </p:blipFill>
        <p:spPr>
          <a:xfrm>
            <a:off x="1457192" y="315685"/>
            <a:ext cx="9733322" cy="6226629"/>
          </a:xfrm>
          <a:prstGeom prst="rect">
            <a:avLst/>
          </a:prstGeom>
        </p:spPr>
      </p:pic>
      <p:sp>
        <p:nvSpPr>
          <p:cNvPr id="9" name="Cadre 8">
            <a:extLst>
              <a:ext uri="{FF2B5EF4-FFF2-40B4-BE49-F238E27FC236}">
                <a16:creationId xmlns:a16="http://schemas.microsoft.com/office/drawing/2014/main" id="{A8CDC4AD-7E3B-6143-94D9-3C893372EA5C}"/>
              </a:ext>
            </a:extLst>
          </p:cNvPr>
          <p:cNvSpPr/>
          <p:nvPr/>
        </p:nvSpPr>
        <p:spPr>
          <a:xfrm>
            <a:off x="1872343" y="5758543"/>
            <a:ext cx="2362200" cy="413657"/>
          </a:xfrm>
          <a:prstGeom prst="fram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0"/>
              <a:gradFill>
                <a:gsLst>
                  <a:gs pos="21000">
                    <a:srgbClr val="53575C"/>
                  </a:gs>
                  <a:gs pos="88000">
                    <a:srgbClr val="C5C7CA"/>
                  </a:gs>
                </a:gsLst>
                <a:lin ang="5400000"/>
              </a:gradFill>
            </a:endParaRPr>
          </a:p>
        </p:txBody>
      </p:sp>
      <p:pic>
        <p:nvPicPr>
          <p:cNvPr id="10" name="Graphique 9" descr="Avertissement">
            <a:extLst>
              <a:ext uri="{FF2B5EF4-FFF2-40B4-BE49-F238E27FC236}">
                <a16:creationId xmlns:a16="http://schemas.microsoft.com/office/drawing/2014/main" id="{9B892C83-210D-094B-9128-5F5FC42D71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743" y="5390641"/>
            <a:ext cx="914400" cy="914400"/>
          </a:xfrm>
          <a:prstGeom prst="rect">
            <a:avLst/>
          </a:prstGeom>
        </p:spPr>
      </p:pic>
    </p:spTree>
    <p:extLst>
      <p:ext uri="{BB962C8B-B14F-4D97-AF65-F5344CB8AC3E}">
        <p14:creationId xmlns:p14="http://schemas.microsoft.com/office/powerpoint/2010/main" val="350582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1006062" y="1326922"/>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446ECB97-4DD4-40AD-B4EB-78F8244DC7C9}"/>
              </a:ext>
            </a:extLst>
          </p:cNvPr>
          <p:cNvSpPr txBox="1"/>
          <p:nvPr/>
        </p:nvSpPr>
        <p:spPr>
          <a:xfrm>
            <a:off x="899119" y="349975"/>
            <a:ext cx="7779182" cy="830997"/>
          </a:xfrm>
          <a:prstGeom prst="rect">
            <a:avLst/>
          </a:prstGeom>
          <a:noFill/>
        </p:spPr>
        <p:txBody>
          <a:bodyPr wrap="square" rtlCol="0">
            <a:spAutoFit/>
          </a:bodyPr>
          <a:lstStyle/>
          <a:p>
            <a:r>
              <a:rPr lang="fr-FR" sz="4800" b="1" dirty="0">
                <a:solidFill>
                  <a:srgbClr val="E74610"/>
                </a:solidFill>
                <a:latin typeface="Verdana" panose="020B0604030504040204" pitchFamily="34" charset="0"/>
                <a:ea typeface="Verdana" panose="020B0604030504040204" pitchFamily="34" charset="0"/>
              </a:rPr>
              <a:t>A bientôt chez nous ! </a:t>
            </a:r>
          </a:p>
        </p:txBody>
      </p:sp>
      <p:pic>
        <p:nvPicPr>
          <p:cNvPr id="11" name="Image 175" descr="C:\Documents and Settings\hugues\Mes documents\Intelli-studio\Samsung Camera\2011-04-01\SAM_0106.JPG">
            <a:extLst>
              <a:ext uri="{FF2B5EF4-FFF2-40B4-BE49-F238E27FC236}">
                <a16:creationId xmlns:a16="http://schemas.microsoft.com/office/drawing/2014/main" id="{7F05E5F5-E94D-422E-8C98-FE24B0D4B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34" y="1364181"/>
            <a:ext cx="3805895" cy="2537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32" descr="F:\PhotosPanJacqueline\DSC04949.JPG">
            <a:extLst>
              <a:ext uri="{FF2B5EF4-FFF2-40B4-BE49-F238E27FC236}">
                <a16:creationId xmlns:a16="http://schemas.microsoft.com/office/drawing/2014/main" id="{14EB4711-D3F7-48A4-A4E4-C8512E884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34" y="4084654"/>
            <a:ext cx="3787548" cy="2539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1" descr="amphiDemeny.JPG">
            <a:extLst>
              <a:ext uri="{FF2B5EF4-FFF2-40B4-BE49-F238E27FC236}">
                <a16:creationId xmlns:a16="http://schemas.microsoft.com/office/drawing/2014/main" id="{DAFCE3E9-4B48-4B5E-9921-412FC6CB8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645" y="4084654"/>
            <a:ext cx="3375147" cy="2539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BB1317CB-55B8-A348-A84F-134493D64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0645" y="1361487"/>
            <a:ext cx="3375147" cy="2539957"/>
          </a:xfrm>
          <a:prstGeom prst="rect">
            <a:avLst/>
          </a:prstGeom>
        </p:spPr>
      </p:pic>
      <p:pic>
        <p:nvPicPr>
          <p:cNvPr id="7" name="Image 6">
            <a:extLst>
              <a:ext uri="{FF2B5EF4-FFF2-40B4-BE49-F238E27FC236}">
                <a16:creationId xmlns:a16="http://schemas.microsoft.com/office/drawing/2014/main" id="{0D9DACF0-5112-D24E-97A8-388C5E11E2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1638" y="4084654"/>
            <a:ext cx="3386511" cy="2539884"/>
          </a:xfrm>
          <a:prstGeom prst="rect">
            <a:avLst/>
          </a:prstGeom>
        </p:spPr>
      </p:pic>
    </p:spTree>
    <p:extLst>
      <p:ext uri="{BB962C8B-B14F-4D97-AF65-F5344CB8AC3E}">
        <p14:creationId xmlns:p14="http://schemas.microsoft.com/office/powerpoint/2010/main" val="99123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405" y="203602"/>
            <a:ext cx="9686763" cy="1792655"/>
          </a:xfrm>
          <a:prstGeom prst="rect">
            <a:avLst/>
          </a:prstGeom>
        </p:spPr>
        <p:txBody>
          <a:bodyPr>
            <a:normAutofit/>
          </a:bodyPr>
          <a:lstStyle/>
          <a:p>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4 </a:t>
            </a:r>
            <a:r>
              <a:rPr lang="en-US" sz="4000" b="1" dirty="0" err="1">
                <a:solidFill>
                  <a:srgbClr val="E74610"/>
                </a:solidFill>
                <a:latin typeface="Verdana" panose="020B0604030504040204" pitchFamily="34" charset="0"/>
                <a:ea typeface="Verdana" panose="020B0604030504040204" pitchFamily="34" charset="0"/>
                <a:cs typeface="Verdana" panose="020B0604030504040204" pitchFamily="34" charset="0"/>
              </a:rPr>
              <a:t>parcours</a:t>
            </a:r>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 </a:t>
            </a:r>
            <a:r>
              <a:rPr lang="en-US" sz="4000" b="1" dirty="0" err="1">
                <a:solidFill>
                  <a:srgbClr val="E74610"/>
                </a:solidFill>
                <a:latin typeface="Verdana" panose="020B0604030504040204" pitchFamily="34" charset="0"/>
                <a:ea typeface="Verdana" panose="020B0604030504040204" pitchFamily="34" charset="0"/>
                <a:cs typeface="Verdana" panose="020B0604030504040204" pitchFamily="34" charset="0"/>
              </a:rPr>
              <a:t>à</a:t>
            </a:r>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 </a:t>
            </a:r>
            <a:r>
              <a:rPr lang="en-US" sz="4000" b="1" dirty="0" err="1">
                <a:solidFill>
                  <a:srgbClr val="E74610"/>
                </a:solidFill>
                <a:latin typeface="Verdana" panose="020B0604030504040204" pitchFamily="34" charset="0"/>
                <a:ea typeface="Verdana" panose="020B0604030504040204" pitchFamily="34" charset="0"/>
                <a:cs typeface="Verdana" panose="020B0604030504040204" pitchFamily="34" charset="0"/>
              </a:rPr>
              <a:t>choisir</a:t>
            </a:r>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 </a:t>
            </a:r>
            <a:r>
              <a:rPr lang="en-US" sz="4000" b="1" dirty="0" err="1">
                <a:solidFill>
                  <a:srgbClr val="E74610"/>
                </a:solidFill>
                <a:latin typeface="Verdana" panose="020B0604030504040204" pitchFamily="34" charset="0"/>
                <a:ea typeface="Verdana" panose="020B0604030504040204" pitchFamily="34" charset="0"/>
                <a:cs typeface="Verdana" panose="020B0604030504040204" pitchFamily="34" charset="0"/>
              </a:rPr>
              <a:t>dès</a:t>
            </a:r>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 la L2 </a:t>
            </a:r>
            <a:r>
              <a:rPr lang="en-US" sz="4000" b="1" dirty="0" err="1">
                <a:solidFill>
                  <a:srgbClr val="E74610"/>
                </a:solidFill>
                <a:latin typeface="Verdana" panose="020B0604030504040204" pitchFamily="34" charset="0"/>
                <a:ea typeface="Verdana" panose="020B0604030504040204" pitchFamily="34" charset="0"/>
                <a:cs typeface="Verdana" panose="020B0604030504040204" pitchFamily="34" charset="0"/>
              </a:rPr>
              <a:t>à</a:t>
            </a:r>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 Valence</a:t>
            </a:r>
            <a:r>
              <a:rPr lang="en-US" sz="4000" b="1" dirty="0">
                <a:solidFill>
                  <a:srgbClr val="202C41"/>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Rectangle 5">
            <a:extLst>
              <a:ext uri="{FF2B5EF4-FFF2-40B4-BE49-F238E27FC236}">
                <a16:creationId xmlns:a16="http://schemas.microsoft.com/office/drawing/2014/main" id="{08CA2D13-79E3-4826-9458-B04991CFE34D}"/>
              </a:ext>
            </a:extLst>
          </p:cNvPr>
          <p:cNvSpPr/>
          <p:nvPr/>
        </p:nvSpPr>
        <p:spPr>
          <a:xfrm>
            <a:off x="1189773" y="1233060"/>
            <a:ext cx="10238993" cy="6894195"/>
          </a:xfrm>
          <a:prstGeom prst="rect">
            <a:avLst/>
          </a:prstGeom>
        </p:spPr>
        <p:txBody>
          <a:bodyPr wrap="square">
            <a:spAutoFit/>
          </a:bodyPr>
          <a:lstStyle/>
          <a:p>
            <a:endParaRPr lang="fr-FR" sz="2400" b="1" u="sng" dirty="0">
              <a:solidFill>
                <a:srgbClr val="0D1128"/>
              </a:solidFill>
            </a:endParaRPr>
          </a:p>
          <a:p>
            <a:pPr marL="342900" indent="-342900">
              <a:buFont typeface="Arial" panose="020B0604020202020204" pitchFamily="34" charset="0"/>
              <a:buChar char="•"/>
            </a:pPr>
            <a:r>
              <a:rPr lang="fr-FR" sz="2400" b="1" dirty="0">
                <a:solidFill>
                  <a:srgbClr val="0D1128"/>
                </a:solidFill>
              </a:rPr>
              <a:t>Entrainement sportif - ES </a:t>
            </a:r>
          </a:p>
          <a:p>
            <a:endParaRPr lang="fr-FR" sz="2400" b="1" dirty="0">
              <a:solidFill>
                <a:srgbClr val="0D1128"/>
              </a:solidFill>
            </a:endParaRPr>
          </a:p>
          <a:p>
            <a:pPr marL="342900" indent="-342900">
              <a:buFont typeface="Arial" panose="020B0604020202020204" pitchFamily="34" charset="0"/>
              <a:buChar char="•"/>
            </a:pPr>
            <a:r>
              <a:rPr lang="fr-FR" sz="2400" b="1" dirty="0">
                <a:solidFill>
                  <a:srgbClr val="0D1128"/>
                </a:solidFill>
              </a:rPr>
              <a:t>Management du sport – MS</a:t>
            </a:r>
          </a:p>
          <a:p>
            <a:endParaRPr lang="fr-FR" sz="2400" b="1" dirty="0">
              <a:solidFill>
                <a:srgbClr val="0D1128"/>
              </a:solidFill>
            </a:endParaRPr>
          </a:p>
          <a:p>
            <a:pPr marL="342900" indent="-342900">
              <a:buFont typeface="Arial" panose="020B0604020202020204" pitchFamily="34" charset="0"/>
              <a:buChar char="•"/>
            </a:pPr>
            <a:r>
              <a:rPr lang="fr-FR" sz="2400" b="1" dirty="0">
                <a:solidFill>
                  <a:srgbClr val="0D1128"/>
                </a:solidFill>
              </a:rPr>
              <a:t>Activité Physique Adaptée-Santé – APAS</a:t>
            </a:r>
          </a:p>
          <a:p>
            <a:pPr marL="342900" indent="-342900">
              <a:buFont typeface="Arial" panose="020B0604020202020204" pitchFamily="34" charset="0"/>
              <a:buChar char="•"/>
            </a:pPr>
            <a:endParaRPr lang="fr-FR" sz="2400" b="1" dirty="0">
              <a:solidFill>
                <a:srgbClr val="0D1128"/>
              </a:solidFill>
            </a:endParaRPr>
          </a:p>
          <a:p>
            <a:pPr marL="342900" indent="-342900">
              <a:buFont typeface="Arial" panose="020B0604020202020204" pitchFamily="34" charset="0"/>
              <a:buChar char="•"/>
            </a:pPr>
            <a:r>
              <a:rPr lang="fr-FR" sz="2400" b="1" dirty="0">
                <a:solidFill>
                  <a:srgbClr val="0D1128"/>
                </a:solidFill>
              </a:rPr>
              <a:t>Education et motricité – EM</a:t>
            </a:r>
          </a:p>
          <a:p>
            <a:endParaRPr lang="fr-FR" sz="2400" b="1" dirty="0">
              <a:solidFill>
                <a:srgbClr val="0D1128"/>
              </a:solidFill>
            </a:endParaRPr>
          </a:p>
          <a:p>
            <a:endParaRPr lang="fr-FR" sz="2400" b="1" dirty="0">
              <a:solidFill>
                <a:srgbClr val="0D1128"/>
              </a:solidFill>
            </a:endParaRPr>
          </a:p>
          <a:p>
            <a:r>
              <a:rPr lang="fr-FR" sz="2400" b="1" dirty="0">
                <a:solidFill>
                  <a:srgbClr val="0D1128"/>
                </a:solidFill>
              </a:rPr>
              <a:t>Seul le parcours EM peut se poursuivre ensuite</a:t>
            </a:r>
          </a:p>
          <a:p>
            <a:r>
              <a:rPr lang="fr-FR" sz="2400" b="1" dirty="0">
                <a:solidFill>
                  <a:srgbClr val="0D1128"/>
                </a:solidFill>
              </a:rPr>
              <a:t>en L3 sur le site de Valence.</a:t>
            </a:r>
          </a:p>
          <a:p>
            <a:r>
              <a:rPr lang="fr-FR" sz="2400" b="1" dirty="0">
                <a:solidFill>
                  <a:srgbClr val="0D1128"/>
                </a:solidFill>
              </a:rPr>
              <a:t>Pour les autres parcours, l’admission est de droit</a:t>
            </a:r>
          </a:p>
          <a:p>
            <a:r>
              <a:rPr lang="fr-FR" sz="2400" b="1" dirty="0">
                <a:solidFill>
                  <a:srgbClr val="0D1128"/>
                </a:solidFill>
              </a:rPr>
              <a:t>en L3 à Grenoble.</a:t>
            </a:r>
          </a:p>
          <a:p>
            <a:endParaRPr lang="fr-FR" sz="2400" b="1" dirty="0">
              <a:solidFill>
                <a:srgbClr val="0D1128"/>
              </a:solidFill>
            </a:endParaRPr>
          </a:p>
          <a:p>
            <a:r>
              <a:rPr lang="fr-FR" sz="2400" b="1" dirty="0">
                <a:solidFill>
                  <a:srgbClr val="0D1128"/>
                </a:solidFill>
              </a:rPr>
              <a:t> </a:t>
            </a:r>
          </a:p>
          <a:p>
            <a:pPr>
              <a:buFont typeface="Arial" panose="020B0604020202020204" pitchFamily="34" charset="0"/>
              <a:buChar char="•"/>
            </a:pPr>
            <a:endParaRPr lang="fr-FR" sz="2000" dirty="0">
              <a:solidFill>
                <a:srgbClr val="0D1128"/>
              </a:solidFill>
            </a:endParaRPr>
          </a:p>
          <a:p>
            <a:r>
              <a:rPr lang="fr-FR" sz="2000" dirty="0">
                <a:solidFill>
                  <a:srgbClr val="0D1128"/>
                </a:solidFill>
              </a:rPr>
              <a:t> </a:t>
            </a:r>
            <a:endParaRPr lang="fr-FR" sz="2000" b="1" dirty="0">
              <a:solidFill>
                <a:srgbClr val="0D1128"/>
              </a:solidFill>
            </a:endParaRPr>
          </a:p>
          <a:p>
            <a:pPr>
              <a:buFont typeface="Arial" panose="020B0604020202020204" pitchFamily="34" charset="0"/>
              <a:buChar char="•"/>
            </a:pPr>
            <a:endParaRPr lang="fr-FR" dirty="0">
              <a:solidFill>
                <a:srgbClr val="0D1128"/>
              </a:solidFill>
            </a:endParaRPr>
          </a:p>
        </p:txBody>
      </p:sp>
      <p:cxnSp>
        <p:nvCxnSpPr>
          <p:cNvPr id="4" name="Straight Connector 4">
            <a:extLst>
              <a:ext uri="{FF2B5EF4-FFF2-40B4-BE49-F238E27FC236}">
                <a16:creationId xmlns:a16="http://schemas.microsoft.com/office/drawing/2014/main" id="{A2C0A0BA-83FC-4DBD-BB14-0995FCE0AF15}"/>
              </a:ext>
            </a:extLst>
          </p:cNvPr>
          <p:cNvCxnSpPr>
            <a:cxnSpLocks/>
          </p:cNvCxnSpPr>
          <p:nvPr/>
        </p:nvCxnSpPr>
        <p:spPr>
          <a:xfrm>
            <a:off x="992810" y="1406435"/>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C29BDB53-4CFA-4772-81CC-4E51A9679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pic>
        <p:nvPicPr>
          <p:cNvPr id="7" name="Image 6">
            <a:extLst>
              <a:ext uri="{FF2B5EF4-FFF2-40B4-BE49-F238E27FC236}">
                <a16:creationId xmlns:a16="http://schemas.microsoft.com/office/drawing/2014/main" id="{FDC0BF1F-21A0-4BA1-AF88-4FED478CC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314" y="1233060"/>
            <a:ext cx="4124452" cy="2752777"/>
          </a:xfrm>
          <a:prstGeom prst="rect">
            <a:avLst/>
          </a:prstGeom>
          <a:ln>
            <a:noFill/>
          </a:ln>
          <a:effectLst>
            <a:softEdge rad="112500"/>
          </a:effectLst>
        </p:spPr>
      </p:pic>
      <p:pic>
        <p:nvPicPr>
          <p:cNvPr id="10" name="Image 9">
            <a:extLst>
              <a:ext uri="{FF2B5EF4-FFF2-40B4-BE49-F238E27FC236}">
                <a16:creationId xmlns:a16="http://schemas.microsoft.com/office/drawing/2014/main" id="{88353BAE-EAB5-4635-BCB1-BA80CE249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851" y="4301846"/>
            <a:ext cx="3398658" cy="2265772"/>
          </a:xfrm>
          <a:prstGeom prst="rect">
            <a:avLst/>
          </a:prstGeom>
          <a:ln>
            <a:noFill/>
          </a:ln>
          <a:effectLst>
            <a:softEdge rad="112500"/>
          </a:effectLst>
        </p:spPr>
      </p:pic>
      <p:pic>
        <p:nvPicPr>
          <p:cNvPr id="8" name="Graphique 7" descr="Avertissement">
            <a:extLst>
              <a:ext uri="{FF2B5EF4-FFF2-40B4-BE49-F238E27FC236}">
                <a16:creationId xmlns:a16="http://schemas.microsoft.com/office/drawing/2014/main" id="{B5358FAA-95AD-F846-A15B-673D43B65B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53" y="5049799"/>
            <a:ext cx="914400" cy="914400"/>
          </a:xfrm>
          <a:prstGeom prst="rect">
            <a:avLst/>
          </a:prstGeom>
        </p:spPr>
      </p:pic>
    </p:spTree>
    <p:extLst>
      <p:ext uri="{BB962C8B-B14F-4D97-AF65-F5344CB8AC3E}">
        <p14:creationId xmlns:p14="http://schemas.microsoft.com/office/powerpoint/2010/main" val="428857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9BDB53-4CFA-4772-81CC-4E51A9679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2" name="ZoneTexte 1">
            <a:extLst>
              <a:ext uri="{FF2B5EF4-FFF2-40B4-BE49-F238E27FC236}">
                <a16:creationId xmlns:a16="http://schemas.microsoft.com/office/drawing/2014/main" id="{3EBC657A-BFE4-8B41-A27D-15DA9F123B9C}"/>
              </a:ext>
            </a:extLst>
          </p:cNvPr>
          <p:cNvSpPr txBox="1"/>
          <p:nvPr/>
        </p:nvSpPr>
        <p:spPr>
          <a:xfrm>
            <a:off x="2111830" y="5227822"/>
            <a:ext cx="8671556" cy="1200329"/>
          </a:xfrm>
          <a:prstGeom prst="rect">
            <a:avLst/>
          </a:prstGeom>
          <a:noFill/>
        </p:spPr>
        <p:txBody>
          <a:bodyPr wrap="square" rtlCol="0">
            <a:spAutoFit/>
          </a:bodyPr>
          <a:lstStyle/>
          <a:p>
            <a:pPr marL="285750" indent="-285750">
              <a:buClr>
                <a:srgbClr val="92D050"/>
              </a:buClr>
              <a:buSzPct val="120000"/>
              <a:buFont typeface="Wingdings" pitchFamily="2" charset="2"/>
              <a:buChar char="§"/>
            </a:pPr>
            <a:r>
              <a:rPr lang="fr-FR" dirty="0"/>
              <a:t>Enseignement scientifique</a:t>
            </a:r>
          </a:p>
          <a:p>
            <a:pPr marL="285750" indent="-285750">
              <a:buClr>
                <a:srgbClr val="FF9933"/>
              </a:buClr>
              <a:buSzPct val="120000"/>
              <a:buFont typeface="Wingdings" pitchFamily="2" charset="2"/>
              <a:buChar char="§"/>
            </a:pPr>
            <a:r>
              <a:rPr lang="fr-FR" dirty="0"/>
              <a:t>Enseignement de polyvalence des Activités Physiques Sportives et Artistiques</a:t>
            </a:r>
          </a:p>
          <a:p>
            <a:pPr marL="285750" indent="-285750">
              <a:buClr>
                <a:srgbClr val="0070C0"/>
              </a:buClr>
              <a:buSzPct val="120000"/>
              <a:buFont typeface="Wingdings" pitchFamily="2" charset="2"/>
              <a:buChar char="§"/>
            </a:pPr>
            <a:r>
              <a:rPr lang="fr-FR" dirty="0"/>
              <a:t>Enseignement de spécialisation sportive</a:t>
            </a:r>
          </a:p>
          <a:p>
            <a:pPr marL="285750" indent="-285750">
              <a:buClr>
                <a:srgbClr val="D9D9D9"/>
              </a:buClr>
              <a:buSzPct val="120000"/>
              <a:buFont typeface="Wingdings" pitchFamily="2" charset="2"/>
              <a:buChar char="§"/>
            </a:pPr>
            <a:r>
              <a:rPr lang="fr-FR" dirty="0"/>
              <a:t>Aide à l’orientation et UE d’ouverture</a:t>
            </a:r>
          </a:p>
        </p:txBody>
      </p:sp>
      <p:pic>
        <p:nvPicPr>
          <p:cNvPr id="3" name="Image 2">
            <a:extLst>
              <a:ext uri="{FF2B5EF4-FFF2-40B4-BE49-F238E27FC236}">
                <a16:creationId xmlns:a16="http://schemas.microsoft.com/office/drawing/2014/main" id="{A98F9327-8239-D742-B2C9-782DD9B9B85E}"/>
              </a:ext>
            </a:extLst>
          </p:cNvPr>
          <p:cNvPicPr>
            <a:picLocks noChangeAspect="1"/>
          </p:cNvPicPr>
          <p:nvPr/>
        </p:nvPicPr>
        <p:blipFill>
          <a:blip r:embed="rId3"/>
          <a:stretch>
            <a:fillRect/>
          </a:stretch>
        </p:blipFill>
        <p:spPr>
          <a:xfrm>
            <a:off x="1803400" y="427222"/>
            <a:ext cx="8585200" cy="4800600"/>
          </a:xfrm>
          <a:prstGeom prst="rect">
            <a:avLst/>
          </a:prstGeom>
        </p:spPr>
      </p:pic>
    </p:spTree>
    <p:extLst>
      <p:ext uri="{BB962C8B-B14F-4D97-AF65-F5344CB8AC3E}">
        <p14:creationId xmlns:p14="http://schemas.microsoft.com/office/powerpoint/2010/main" val="280855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70007" y="2591663"/>
            <a:ext cx="3536224" cy="2285137"/>
          </a:xfrm>
        </p:spPr>
        <p:txBody>
          <a:bodyPr>
            <a:normAutofit/>
          </a:bodyPr>
          <a:lstStyle/>
          <a:p>
            <a:r>
              <a:rPr lang="fr-FR" altLang="fr-FR" sz="3000" dirty="0"/>
              <a:t>Les spécialités sportives ou artistiques ouvertes à Valence</a:t>
            </a:r>
          </a:p>
        </p:txBody>
      </p:sp>
      <p:graphicFrame>
        <p:nvGraphicFramePr>
          <p:cNvPr id="12" name="Espace réservé du contenu 11"/>
          <p:cNvGraphicFramePr>
            <a:graphicFrameLocks noGrp="1"/>
          </p:cNvGraphicFramePr>
          <p:nvPr>
            <p:ph idx="1"/>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pied de page 4"/>
          <p:cNvSpPr>
            <a:spLocks noGrp="1"/>
          </p:cNvSpPr>
          <p:nvPr>
            <p:ph type="ftr" sz="quarter" idx="11"/>
          </p:nvPr>
        </p:nvSpPr>
        <p:spPr/>
        <p:txBody>
          <a:bodyPr/>
          <a:lstStyle/>
          <a:p>
            <a:endParaRPr lang="fr-FR" dirty="0"/>
          </a:p>
        </p:txBody>
      </p:sp>
      <p:sp>
        <p:nvSpPr>
          <p:cNvPr id="14" name="Rectangle 13"/>
          <p:cNvSpPr/>
          <p:nvPr/>
        </p:nvSpPr>
        <p:spPr>
          <a:xfrm>
            <a:off x="179665" y="5433111"/>
            <a:ext cx="4916909" cy="954107"/>
          </a:xfrm>
          <a:prstGeom prst="rect">
            <a:avLst/>
          </a:prstGeom>
          <a:solidFill>
            <a:schemeClr val="bg1"/>
          </a:solidFill>
        </p:spPr>
        <p:txBody>
          <a:bodyPr wrap="square" lIns="91440" tIns="45720" rIns="91440" bIns="45720">
            <a:spAutoFit/>
          </a:bodyPr>
          <a:lstStyle/>
          <a:p>
            <a:pPr algn="ctr"/>
            <a:r>
              <a:rPr lang="fr-FR"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Sous réserve d’un minimum de 7 étudiants</a:t>
            </a:r>
          </a:p>
        </p:txBody>
      </p:sp>
      <p:pic>
        <p:nvPicPr>
          <p:cNvPr id="6" name="Image 5">
            <a:extLst>
              <a:ext uri="{FF2B5EF4-FFF2-40B4-BE49-F238E27FC236}">
                <a16:creationId xmlns:a16="http://schemas.microsoft.com/office/drawing/2014/main" id="{7308EBAA-987B-3645-90E4-BC2F6D554263}"/>
              </a:ext>
            </a:extLst>
          </p:cNvPr>
          <p:cNvPicPr>
            <a:picLocks noChangeAspect="1"/>
          </p:cNvPicPr>
          <p:nvPr/>
        </p:nvPicPr>
        <p:blipFill>
          <a:blip r:embed="rId7"/>
          <a:stretch>
            <a:fillRect/>
          </a:stretch>
        </p:blipFill>
        <p:spPr bwMode="auto">
          <a:xfrm>
            <a:off x="1364912" y="280137"/>
            <a:ext cx="2546414" cy="1170590"/>
          </a:xfrm>
          <a:prstGeom prst="rect">
            <a:avLst/>
          </a:prstGeom>
        </p:spPr>
      </p:pic>
      <p:sp>
        <p:nvSpPr>
          <p:cNvPr id="7" name="Rectangle 2">
            <a:extLst>
              <a:ext uri="{FF2B5EF4-FFF2-40B4-BE49-F238E27FC236}">
                <a16:creationId xmlns:a16="http://schemas.microsoft.com/office/drawing/2014/main" id="{2A2F73C9-E76A-3B46-AD49-3C062854C4A1}"/>
              </a:ext>
            </a:extLst>
          </p:cNvPr>
          <p:cNvSpPr txBox="1">
            <a:spLocks noChangeArrowheads="1"/>
          </p:cNvSpPr>
          <p:nvPr/>
        </p:nvSpPr>
        <p:spPr>
          <a:xfrm>
            <a:off x="5096574" y="5297123"/>
            <a:ext cx="3498979" cy="2456442"/>
          </a:xfrm>
        </p:spPr>
        <p:txBody>
          <a:bodyPr>
            <a:noAutofit/>
          </a:bodyPr>
          <a:lstStyle>
            <a:lvl1pPr algn="l" defTabSz="914377" rtl="0" eaLnBrk="1" latinLnBrk="0" hangingPunct="1">
              <a:lnSpc>
                <a:spcPct val="90000"/>
              </a:lnSpc>
              <a:spcBef>
                <a:spcPct val="0"/>
              </a:spcBef>
              <a:buNone/>
              <a:defRPr sz="4400" b="1" kern="1200">
                <a:solidFill>
                  <a:srgbClr val="FFFEFF"/>
                </a:solidFill>
                <a:latin typeface="Ink Free" panose="03080402000500000000" pitchFamily="66" charset="0"/>
                <a:ea typeface="+mj-ea"/>
                <a:cs typeface="+mj-cs"/>
              </a:defRPr>
            </a:lvl1pPr>
          </a:lstStyle>
          <a:p>
            <a:r>
              <a:rPr lang="fr-FR" altLang="fr-FR" sz="2400" dirty="0">
                <a:solidFill>
                  <a:schemeClr val="tx1"/>
                </a:solidFill>
              </a:rPr>
              <a:t>Cas particulier: le </a:t>
            </a:r>
            <a:r>
              <a:rPr lang="fr-FR" altLang="fr-FR" sz="2400" u="sng" dirty="0">
                <a:solidFill>
                  <a:schemeClr val="tx1"/>
                </a:solidFill>
              </a:rPr>
              <a:t>rattachement à une spécialité :</a:t>
            </a:r>
          </a:p>
        </p:txBody>
      </p:sp>
      <p:sp>
        <p:nvSpPr>
          <p:cNvPr id="9" name="Rectangle 8">
            <a:extLst>
              <a:ext uri="{FF2B5EF4-FFF2-40B4-BE49-F238E27FC236}">
                <a16:creationId xmlns:a16="http://schemas.microsoft.com/office/drawing/2014/main" id="{BE1B1010-3348-A948-9F0D-CA965BD81119}"/>
              </a:ext>
            </a:extLst>
          </p:cNvPr>
          <p:cNvSpPr/>
          <p:nvPr/>
        </p:nvSpPr>
        <p:spPr>
          <a:xfrm>
            <a:off x="4088867" y="6292373"/>
            <a:ext cx="7467600" cy="461665"/>
          </a:xfrm>
          <a:prstGeom prst="rect">
            <a:avLst/>
          </a:prstGeom>
          <a:solidFill>
            <a:schemeClr val="bg1"/>
          </a:solidFill>
        </p:spPr>
        <p:txBody>
          <a:bodyPr wrap="square" lIns="91440" tIns="45720" rIns="91440" bIns="45720">
            <a:spAutoFit/>
          </a:bodyPr>
          <a:lstStyle/>
          <a:p>
            <a:pPr algn="ctr"/>
            <a:r>
              <a:rPr lang="fr-FR"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Avoir le statut de sportif de haut niveau </a:t>
            </a:r>
          </a:p>
        </p:txBody>
      </p:sp>
      <p:pic>
        <p:nvPicPr>
          <p:cNvPr id="10" name="Graphique 9" descr="Avertissement">
            <a:extLst>
              <a:ext uri="{FF2B5EF4-FFF2-40B4-BE49-F238E27FC236}">
                <a16:creationId xmlns:a16="http://schemas.microsoft.com/office/drawing/2014/main" id="{42BEC140-4ADB-0E47-B302-F40EF371A7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06964" y="5835173"/>
            <a:ext cx="914400" cy="914400"/>
          </a:xfrm>
          <a:prstGeom prst="rect">
            <a:avLst/>
          </a:prstGeom>
        </p:spPr>
      </p:pic>
    </p:spTree>
    <p:extLst>
      <p:ext uri="{BB962C8B-B14F-4D97-AF65-F5344CB8AC3E}">
        <p14:creationId xmlns:p14="http://schemas.microsoft.com/office/powerpoint/2010/main" val="260776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534214"/>
            <a:ext cx="9181288" cy="923526"/>
          </a:xfrm>
          <a:prstGeom prst="rect">
            <a:avLst/>
          </a:prstGeom>
        </p:spPr>
        <p:txBody>
          <a:bodyPr>
            <a:normAutofit/>
          </a:bodyPr>
          <a:lstStyle/>
          <a:p>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Semaine type en L1 STAPS</a:t>
            </a:r>
          </a:p>
        </p:txBody>
      </p:sp>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1006062" y="1326922"/>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3" name="ZoneTexte 2">
            <a:extLst>
              <a:ext uri="{FF2B5EF4-FFF2-40B4-BE49-F238E27FC236}">
                <a16:creationId xmlns:a16="http://schemas.microsoft.com/office/drawing/2014/main" id="{6407C5C9-D897-44D8-AF63-76C121532406}"/>
              </a:ext>
            </a:extLst>
          </p:cNvPr>
          <p:cNvSpPr txBox="1"/>
          <p:nvPr/>
        </p:nvSpPr>
        <p:spPr>
          <a:xfrm>
            <a:off x="1006062" y="1948070"/>
            <a:ext cx="8486853" cy="3416320"/>
          </a:xfrm>
          <a:prstGeom prst="rect">
            <a:avLst/>
          </a:prstGeom>
          <a:noFill/>
        </p:spPr>
        <p:txBody>
          <a:bodyPr wrap="square" rtlCol="0">
            <a:spAutoFit/>
          </a:bodyPr>
          <a:lstStyle/>
          <a:p>
            <a:pPr algn="just"/>
            <a:r>
              <a:rPr lang="fr-FR" altLang="fr-FR" b="1" dirty="0">
                <a:solidFill>
                  <a:srgbClr val="0D1128"/>
                </a:solidFill>
                <a:latin typeface="Verdana" panose="020B0604030504040204" pitchFamily="34" charset="0"/>
                <a:ea typeface="Verdana" panose="020B0604030504040204" pitchFamily="34" charset="0"/>
                <a:cs typeface="Times New Roman" pitchFamily="18" charset="0"/>
              </a:rPr>
              <a:t>Volume horaire de TP de pratique sportive : 4h</a:t>
            </a:r>
          </a:p>
          <a:p>
            <a:pPr algn="just"/>
            <a:endParaRPr lang="fr-FR" altLang="fr-FR" b="1" dirty="0">
              <a:solidFill>
                <a:srgbClr val="0D1128"/>
              </a:solidFill>
              <a:latin typeface="Verdana" panose="020B0604030504040204" pitchFamily="34" charset="0"/>
              <a:ea typeface="Verdana" panose="020B0604030504040204" pitchFamily="34" charset="0"/>
              <a:cs typeface="Times New Roman" pitchFamily="18" charset="0"/>
            </a:endParaRPr>
          </a:p>
          <a:p>
            <a:pPr algn="just"/>
            <a:r>
              <a:rPr lang="fr-FR" altLang="fr-FR" b="1" dirty="0">
                <a:solidFill>
                  <a:srgbClr val="0D1128"/>
                </a:solidFill>
                <a:latin typeface="Verdana" panose="020B0604030504040204" pitchFamily="34" charset="0"/>
                <a:ea typeface="Verdana" panose="020B0604030504040204" pitchFamily="34" charset="0"/>
                <a:cs typeface="Times New Roman" pitchFamily="18" charset="0"/>
              </a:rPr>
              <a:t>Volume horaire de pratique sportive personnelle conseillée : </a:t>
            </a:r>
          </a:p>
          <a:p>
            <a:pPr algn="just"/>
            <a:r>
              <a:rPr lang="fr-FR" altLang="fr-FR" b="1" dirty="0">
                <a:solidFill>
                  <a:srgbClr val="0D1128"/>
                </a:solidFill>
                <a:latin typeface="Verdana" panose="020B0604030504040204" pitchFamily="34" charset="0"/>
                <a:ea typeface="Verdana" panose="020B0604030504040204" pitchFamily="34" charset="0"/>
                <a:cs typeface="Times New Roman" pitchFamily="18" charset="0"/>
              </a:rPr>
              <a:t>2 entrainements minimum exigés + compétitions le week-end</a:t>
            </a:r>
          </a:p>
          <a:p>
            <a:pPr algn="just"/>
            <a:endParaRPr lang="fr-FR" altLang="fr-FR" b="1" dirty="0">
              <a:solidFill>
                <a:srgbClr val="0D1128"/>
              </a:solidFill>
              <a:latin typeface="Verdana" panose="020B0604030504040204" pitchFamily="34" charset="0"/>
              <a:ea typeface="Verdana" panose="020B0604030504040204" pitchFamily="34" charset="0"/>
              <a:cs typeface="Times New Roman" pitchFamily="18" charset="0"/>
            </a:endParaRPr>
          </a:p>
          <a:p>
            <a:pPr algn="just"/>
            <a:r>
              <a:rPr lang="fr-FR" altLang="fr-FR" b="1" dirty="0">
                <a:solidFill>
                  <a:srgbClr val="0D1128"/>
                </a:solidFill>
                <a:latin typeface="Verdana" panose="020B0604030504040204" pitchFamily="34" charset="0"/>
                <a:ea typeface="Verdana" panose="020B0604030504040204" pitchFamily="34" charset="0"/>
                <a:cs typeface="Times New Roman" pitchFamily="18" charset="0"/>
              </a:rPr>
              <a:t>Volume horaire de cours en salle : environ 15h</a:t>
            </a:r>
          </a:p>
          <a:p>
            <a:pPr algn="just"/>
            <a:endParaRPr lang="fr-FR" altLang="fr-FR" b="1" dirty="0">
              <a:solidFill>
                <a:srgbClr val="0D1128"/>
              </a:solidFill>
              <a:latin typeface="Verdana" panose="020B0604030504040204" pitchFamily="34" charset="0"/>
              <a:ea typeface="Verdana" panose="020B0604030504040204" pitchFamily="34" charset="0"/>
              <a:cs typeface="Times New Roman" pitchFamily="18" charset="0"/>
            </a:endParaRPr>
          </a:p>
          <a:p>
            <a:pPr algn="just"/>
            <a:r>
              <a:rPr lang="fr-FR" altLang="fr-FR" b="1" dirty="0">
                <a:solidFill>
                  <a:srgbClr val="0D1128"/>
                </a:solidFill>
                <a:latin typeface="Verdana" panose="020B0604030504040204" pitchFamily="34" charset="0"/>
                <a:ea typeface="Verdana" panose="020B0604030504040204" pitchFamily="34" charset="0"/>
                <a:cs typeface="Times New Roman" pitchFamily="18" charset="0"/>
              </a:rPr>
              <a:t>Volume horaire de e-learning : environ 10h</a:t>
            </a:r>
          </a:p>
          <a:p>
            <a:pPr algn="just"/>
            <a:endParaRPr lang="fr-FR" altLang="fr-FR" b="1" dirty="0">
              <a:solidFill>
                <a:srgbClr val="0D1128"/>
              </a:solidFill>
              <a:latin typeface="Verdana" panose="020B0604030504040204" pitchFamily="34" charset="0"/>
              <a:ea typeface="Verdana" panose="020B0604030504040204" pitchFamily="34" charset="0"/>
              <a:cs typeface="Times New Roman" pitchFamily="18" charset="0"/>
            </a:endParaRPr>
          </a:p>
          <a:p>
            <a:pPr algn="just"/>
            <a:r>
              <a:rPr lang="fr-FR" altLang="fr-FR" b="1" dirty="0">
                <a:solidFill>
                  <a:srgbClr val="0D1128"/>
                </a:solidFill>
                <a:latin typeface="Verdana" panose="020B0604030504040204" pitchFamily="34" charset="0"/>
                <a:ea typeface="Verdana" panose="020B0604030504040204" pitchFamily="34" charset="0"/>
                <a:cs typeface="Times New Roman" pitchFamily="18" charset="0"/>
              </a:rPr>
              <a:t>Volume de travail personnel nécessaire : environ une douzaine d’heures</a:t>
            </a:r>
          </a:p>
          <a:p>
            <a:endParaRPr lang="fr-FR" dirty="0"/>
          </a:p>
        </p:txBody>
      </p:sp>
    </p:spTree>
    <p:extLst>
      <p:ext uri="{BB962C8B-B14F-4D97-AF65-F5344CB8AC3E}">
        <p14:creationId xmlns:p14="http://schemas.microsoft.com/office/powerpoint/2010/main" val="271088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534214"/>
            <a:ext cx="9181288" cy="923526"/>
          </a:xfrm>
          <a:prstGeom prst="rect">
            <a:avLst/>
          </a:prstGeom>
        </p:spPr>
        <p:txBody>
          <a:bodyPr>
            <a:normAutofit/>
          </a:bodyPr>
          <a:lstStyle/>
          <a:p>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Plateforme e-learning</a:t>
            </a:r>
          </a:p>
        </p:txBody>
      </p:sp>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1006062" y="1326922"/>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sp>
        <p:nvSpPr>
          <p:cNvPr id="8" name="Espace réservé du contenu 4">
            <a:extLst>
              <a:ext uri="{FF2B5EF4-FFF2-40B4-BE49-F238E27FC236}">
                <a16:creationId xmlns:a16="http://schemas.microsoft.com/office/drawing/2014/main" id="{F7D188E4-02EF-4F62-B594-D375A07506D3}"/>
              </a:ext>
            </a:extLst>
          </p:cNvPr>
          <p:cNvSpPr txBox="1">
            <a:spLocks/>
          </p:cNvSpPr>
          <p:nvPr/>
        </p:nvSpPr>
        <p:spPr>
          <a:xfrm>
            <a:off x="662609" y="1474535"/>
            <a:ext cx="10082723" cy="1121186"/>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charset="0"/>
              <a:buNone/>
            </a:pPr>
            <a:r>
              <a:rPr lang="fr-FR" altLang="fr-FR" sz="2000" dirty="0">
                <a:solidFill>
                  <a:srgbClr val="202C41"/>
                </a:solidFill>
                <a:latin typeface="Verdana" panose="020B0604030504040204" pitchFamily="34" charset="0"/>
                <a:ea typeface="Verdana" panose="020B0604030504040204" pitchFamily="34" charset="0"/>
              </a:rPr>
              <a:t>De nombreux contenus en L1, auparavant donnés en CM en amphi, sont transmis sous forme de CN (Contenus numériques), accessibles via l’intranet, sur une plateforme de cours. Puis des régulations, en petits groupes, en présentiel sont réalisées.</a:t>
            </a:r>
          </a:p>
        </p:txBody>
      </p:sp>
      <p:pic>
        <p:nvPicPr>
          <p:cNvPr id="9" name="Picture 2">
            <a:extLst>
              <a:ext uri="{FF2B5EF4-FFF2-40B4-BE49-F238E27FC236}">
                <a16:creationId xmlns:a16="http://schemas.microsoft.com/office/drawing/2014/main" id="{2CAE98A4-C8F5-4B02-9C3C-74946A06A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62" r="19491" b="4149"/>
          <a:stretch/>
        </p:blipFill>
        <p:spPr bwMode="auto">
          <a:xfrm>
            <a:off x="3498573" y="2742520"/>
            <a:ext cx="5698513" cy="371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39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0608" y="534214"/>
            <a:ext cx="9181288" cy="923526"/>
          </a:xfrm>
          <a:prstGeom prst="rect">
            <a:avLst/>
          </a:prstGeom>
        </p:spPr>
        <p:txBody>
          <a:bodyPr>
            <a:normAutofit fontScale="90000"/>
          </a:bodyPr>
          <a:lstStyle/>
          <a:p>
            <a:r>
              <a:rPr lang="en-US" sz="4000" b="1" dirty="0">
                <a:solidFill>
                  <a:srgbClr val="E74610"/>
                </a:solidFill>
                <a:latin typeface="Verdana" panose="020B0604030504040204" pitchFamily="34" charset="0"/>
                <a:ea typeface="Verdana" panose="020B0604030504040204" pitchFamily="34" charset="0"/>
                <a:cs typeface="Verdana" panose="020B0604030504040204" pitchFamily="34" charset="0"/>
              </a:rPr>
              <a:t>Différentes ressources numériques</a:t>
            </a:r>
          </a:p>
        </p:txBody>
      </p:sp>
      <p:cxnSp>
        <p:nvCxnSpPr>
          <p:cNvPr id="6" name="Straight Connector 4">
            <a:extLst>
              <a:ext uri="{FF2B5EF4-FFF2-40B4-BE49-F238E27FC236}">
                <a16:creationId xmlns:a16="http://schemas.microsoft.com/office/drawing/2014/main" id="{83212E20-DA7B-48D0-B2DB-5E9D8E952778}"/>
              </a:ext>
            </a:extLst>
          </p:cNvPr>
          <p:cNvCxnSpPr>
            <a:cxnSpLocks/>
          </p:cNvCxnSpPr>
          <p:nvPr/>
        </p:nvCxnSpPr>
        <p:spPr>
          <a:xfrm>
            <a:off x="1006062" y="1326922"/>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0E18E06-0D7F-439A-B75A-F200DF63F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5333" y="586638"/>
            <a:ext cx="1022598" cy="513292"/>
          </a:xfrm>
          <a:prstGeom prst="rect">
            <a:avLst/>
          </a:prstGeom>
        </p:spPr>
      </p:pic>
      <p:pic>
        <p:nvPicPr>
          <p:cNvPr id="10" name="Picture 4" descr="F:\Dropbox\Captures d'écran\Capture d'écran 2015-04-29 14.28.37.png">
            <a:hlinkClick r:id="rId3" action="ppaction://hlinkfile"/>
            <a:extLst>
              <a:ext uri="{FF2B5EF4-FFF2-40B4-BE49-F238E27FC236}">
                <a16:creationId xmlns:a16="http://schemas.microsoft.com/office/drawing/2014/main" id="{06D57290-4525-41A7-877F-232C634CB6D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74501" y="1876539"/>
            <a:ext cx="3745267" cy="2340791"/>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B70F21A4-B36D-4E3E-B3FC-32D09C5F575B}"/>
              </a:ext>
            </a:extLst>
          </p:cNvPr>
          <p:cNvSpPr txBox="1"/>
          <p:nvPr/>
        </p:nvSpPr>
        <p:spPr>
          <a:xfrm>
            <a:off x="1374501" y="1881116"/>
            <a:ext cx="1103187" cy="369332"/>
          </a:xfrm>
          <a:prstGeom prst="rect">
            <a:avLst/>
          </a:prstGeom>
          <a:solidFill>
            <a:srgbClr val="66FFCC"/>
          </a:solidFill>
        </p:spPr>
        <p:txBody>
          <a:bodyPr wrap="none">
            <a:spAutoFit/>
          </a:bodyPr>
          <a:lstStyle/>
          <a:p>
            <a:pPr>
              <a:defRPr/>
            </a:pPr>
            <a:r>
              <a:rPr lang="fr-FR" dirty="0"/>
              <a:t>vidéos 3D</a:t>
            </a:r>
          </a:p>
        </p:txBody>
      </p:sp>
      <p:pic>
        <p:nvPicPr>
          <p:cNvPr id="12" name="Picture 2" descr="F:\Dropbox\Captures d'écran\Capture d'écran 2015-04-29 14.19.03.png">
            <a:extLst>
              <a:ext uri="{FF2B5EF4-FFF2-40B4-BE49-F238E27FC236}">
                <a16:creationId xmlns:a16="http://schemas.microsoft.com/office/drawing/2014/main" id="{CF61EBFE-8AD0-4FF6-B66C-CE5D8EC72CA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77117" y="1721893"/>
            <a:ext cx="4240382" cy="265008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9D85F002-7D8F-456B-A628-08E73AD74168}"/>
              </a:ext>
            </a:extLst>
          </p:cNvPr>
          <p:cNvSpPr txBox="1"/>
          <p:nvPr/>
        </p:nvSpPr>
        <p:spPr>
          <a:xfrm>
            <a:off x="6577117" y="3725644"/>
            <a:ext cx="2361609" cy="646331"/>
          </a:xfrm>
          <a:prstGeom prst="rect">
            <a:avLst/>
          </a:prstGeom>
          <a:solidFill>
            <a:srgbClr val="66FFCC"/>
          </a:solidFill>
        </p:spPr>
        <p:txBody>
          <a:bodyPr wrap="none">
            <a:spAutoFit/>
          </a:bodyPr>
          <a:lstStyle/>
          <a:p>
            <a:pPr>
              <a:defRPr/>
            </a:pPr>
            <a:r>
              <a:rPr lang="fr-FR" dirty="0" err="1"/>
              <a:t>screencast</a:t>
            </a:r>
            <a:endParaRPr lang="fr-FR" dirty="0"/>
          </a:p>
          <a:p>
            <a:pPr>
              <a:defRPr/>
            </a:pPr>
            <a:r>
              <a:rPr lang="fr-FR" dirty="0"/>
              <a:t>(diaporamas sonorisés)</a:t>
            </a:r>
          </a:p>
        </p:txBody>
      </p:sp>
      <p:pic>
        <p:nvPicPr>
          <p:cNvPr id="14" name="Picture 6" descr="F:\Dropbox\Captures d'écran\Capture d'écran 2015-04-29 16.29.18.png">
            <a:extLst>
              <a:ext uri="{FF2B5EF4-FFF2-40B4-BE49-F238E27FC236}">
                <a16:creationId xmlns:a16="http://schemas.microsoft.com/office/drawing/2014/main" id="{334B25F1-F1DE-42A8-ACCA-F8DCB163F2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77688" y="4371975"/>
            <a:ext cx="3745267" cy="2340792"/>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62092F07-4344-46F5-8825-D31EDEE17592}"/>
              </a:ext>
            </a:extLst>
          </p:cNvPr>
          <p:cNvSpPr txBox="1"/>
          <p:nvPr/>
        </p:nvSpPr>
        <p:spPr>
          <a:xfrm>
            <a:off x="2477688" y="4371975"/>
            <a:ext cx="2120816" cy="646331"/>
          </a:xfrm>
          <a:prstGeom prst="rect">
            <a:avLst/>
          </a:prstGeom>
          <a:solidFill>
            <a:srgbClr val="66FFCC"/>
          </a:solidFill>
        </p:spPr>
        <p:txBody>
          <a:bodyPr wrap="square">
            <a:spAutoFit/>
          </a:bodyPr>
          <a:lstStyle/>
          <a:p>
            <a:pPr>
              <a:defRPr/>
            </a:pPr>
            <a:r>
              <a:rPr lang="fr-FR" dirty="0"/>
              <a:t>podcast d’un cours</a:t>
            </a:r>
          </a:p>
          <a:p>
            <a:pPr>
              <a:defRPr/>
            </a:pPr>
            <a:r>
              <a:rPr lang="fr-FR" dirty="0"/>
              <a:t>magistral</a:t>
            </a:r>
          </a:p>
        </p:txBody>
      </p:sp>
    </p:spTree>
    <p:extLst>
      <p:ext uri="{BB962C8B-B14F-4D97-AF65-F5344CB8AC3E}">
        <p14:creationId xmlns:p14="http://schemas.microsoft.com/office/powerpoint/2010/main" val="903755481"/>
      </p:ext>
    </p:extLst>
  </p:cSld>
  <p:clrMapOvr>
    <a:masterClrMapping/>
  </p:clrMapOvr>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10161</TotalTime>
  <Words>1802</Words>
  <Application>Microsoft Macintosh PowerPoint</Application>
  <PresentationFormat>Grand écran</PresentationFormat>
  <Paragraphs>303</Paragraphs>
  <Slides>30</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Arial</vt:lpstr>
      <vt:lpstr>Calibri</vt:lpstr>
      <vt:lpstr>Ink Free</vt:lpstr>
      <vt:lpstr>Lato</vt:lpstr>
      <vt:lpstr>Montserrat</vt:lpstr>
      <vt:lpstr>Verdana</vt:lpstr>
      <vt:lpstr>Wingdings</vt:lpstr>
      <vt:lpstr>Office Theme</vt:lpstr>
      <vt:lpstr>Présentation PowerPoint</vt:lpstr>
      <vt:lpstr>Qu’est-ce que les STAPS?</vt:lpstr>
      <vt:lpstr>Présentation PowerPoint</vt:lpstr>
      <vt:lpstr>4 parcours à choisir dès la L2 à Valence </vt:lpstr>
      <vt:lpstr>Présentation PowerPoint</vt:lpstr>
      <vt:lpstr>Les spécialités sportives ou artistiques ouvertes à Valence</vt:lpstr>
      <vt:lpstr>Semaine type en L1 STAPS</vt:lpstr>
      <vt:lpstr>Plateforme e-learning</vt:lpstr>
      <vt:lpstr>Différentes ressources numériques</vt:lpstr>
      <vt:lpstr>Espaces de travail</vt:lpstr>
      <vt:lpstr>Métiers visés</vt:lpstr>
      <vt:lpstr>Présentation PowerPoint</vt:lpstr>
      <vt:lpstr>Présentation PowerPoint</vt:lpstr>
      <vt:lpstr>Présentation PowerPoint</vt:lpstr>
      <vt:lpstr>Présentation PowerPoint</vt:lpstr>
      <vt:lpstr>Réussir en STAPS</vt:lpstr>
      <vt:lpstr>Taux de réussite (Sur les 3 dernières années) </vt:lpstr>
      <vt:lpstr>Un profil pour réussir ? </vt:lpstr>
      <vt:lpstr>Spécialités au baccalauréat  </vt:lpstr>
      <vt:lpstr> STAPS Classique et/ou STAPS LAS ?</vt:lpstr>
      <vt:lpstr>Concours école de kiné de Grenoble</vt:lpstr>
      <vt:lpstr>Concours Accès L2 « Etudes de Santé »</vt:lpstr>
      <vt:lpstr>Présentation PowerPoint</vt:lpstr>
      <vt:lpstr>Présentation PowerPoint</vt:lpstr>
      <vt:lpstr>Présentation PowerPoint</vt:lpstr>
      <vt:lpstr>Option STAPS</vt:lpstr>
      <vt:lpstr>Présentation PowerPoint</vt:lpstr>
      <vt:lpstr>Présentation PowerPoint</vt:lpstr>
      <vt:lpstr>Vie étudiante et associative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Pangara</dc:creator>
  <cp:lastModifiedBy>Microsoft Office User</cp:lastModifiedBy>
  <cp:revision>1244</cp:revision>
  <dcterms:created xsi:type="dcterms:W3CDTF">2017-02-21T04:29:22Z</dcterms:created>
  <dcterms:modified xsi:type="dcterms:W3CDTF">2022-06-16T08:58:04Z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947995</vt:lpwstr>
  </property>
  <property fmtid="{D5CDD505-2E9C-101B-9397-08002B2CF9AE}" pid="3" name="NXPowerLiteSettings">
    <vt:lpwstr>C7000400038000</vt:lpwstr>
  </property>
  <property fmtid="{D5CDD505-2E9C-101B-9397-08002B2CF9AE}" pid="4" name="NXPowerLiteVersion">
    <vt:lpwstr>S9.0.1</vt:lpwstr>
  </property>
</Properties>
</file>